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56"/>
  </p:notesMasterIdLst>
  <p:sldIdLst>
    <p:sldId id="313" r:id="rId2"/>
    <p:sldId id="295" r:id="rId3"/>
    <p:sldId id="266" r:id="rId4"/>
    <p:sldId id="294" r:id="rId5"/>
    <p:sldId id="296" r:id="rId6"/>
    <p:sldId id="268" r:id="rId7"/>
    <p:sldId id="270" r:id="rId8"/>
    <p:sldId id="300" r:id="rId9"/>
    <p:sldId id="301" r:id="rId10"/>
    <p:sldId id="297" r:id="rId11"/>
    <p:sldId id="302" r:id="rId12"/>
    <p:sldId id="298" r:id="rId13"/>
    <p:sldId id="303" r:id="rId14"/>
    <p:sldId id="299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4" r:id="rId25"/>
    <p:sldId id="315" r:id="rId26"/>
    <p:sldId id="316" r:id="rId27"/>
    <p:sldId id="317" r:id="rId28"/>
    <p:sldId id="275" r:id="rId29"/>
    <p:sldId id="320" r:id="rId30"/>
    <p:sldId id="321" r:id="rId31"/>
    <p:sldId id="322" r:id="rId32"/>
    <p:sldId id="323" r:id="rId33"/>
    <p:sldId id="324" r:id="rId34"/>
    <p:sldId id="325" r:id="rId35"/>
    <p:sldId id="318" r:id="rId36"/>
    <p:sldId id="319" r:id="rId37"/>
    <p:sldId id="284" r:id="rId38"/>
    <p:sldId id="291" r:id="rId39"/>
    <p:sldId id="285" r:id="rId40"/>
    <p:sldId id="286" r:id="rId41"/>
    <p:sldId id="287" r:id="rId42"/>
    <p:sldId id="288" r:id="rId43"/>
    <p:sldId id="289" r:id="rId44"/>
    <p:sldId id="290" r:id="rId45"/>
    <p:sldId id="326" r:id="rId46"/>
    <p:sldId id="327" r:id="rId47"/>
    <p:sldId id="331" r:id="rId48"/>
    <p:sldId id="332" r:id="rId49"/>
    <p:sldId id="333" r:id="rId50"/>
    <p:sldId id="278" r:id="rId51"/>
    <p:sldId id="328" r:id="rId52"/>
    <p:sldId id="329" r:id="rId53"/>
    <p:sldId id="330" r:id="rId54"/>
    <p:sldId id="293" r:id="rId5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11163" indent="4603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823913" indent="904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236663" indent="13493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649413" indent="1793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3366CC"/>
    <a:srgbClr val="336699"/>
    <a:srgbClr val="006699"/>
    <a:srgbClr val="3399FF"/>
    <a:srgbClr val="33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0931" autoAdjust="0"/>
  </p:normalViewPr>
  <p:slideViewPr>
    <p:cSldViewPr snapToObjects="1">
      <p:cViewPr varScale="1">
        <p:scale>
          <a:sx n="80" d="100"/>
          <a:sy n="80" d="100"/>
        </p:scale>
        <p:origin x="-1435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85FC459-33CE-437F-87A0-55B6C35058AC}" type="datetimeFigureOut">
              <a:rPr lang="en-US"/>
              <a:pPr>
                <a:defRPr/>
              </a:pPr>
              <a:t>9/4/2023</a:t>
            </a:fld>
            <a:endParaRPr lang="en-US"/>
          </a:p>
        </p:txBody>
      </p:sp>
      <p:sp>
        <p:nvSpPr>
          <p:cNvPr id="62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ffectLst/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BA0AFB1-5A6C-4CA4-9C54-43EAA31896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6570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11163" indent="46038"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823913" indent="90488"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236663" indent="134938"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649413" indent="179388" algn="l" defTabSz="8239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D6BD5343-D257-410D-81A5-D5FAFC01E15E}" type="slidenum">
              <a:rPr lang="en-US" altLang="en-US" sz="1200" smtClean="0"/>
              <a:pPr>
                <a:defRPr/>
              </a:pPr>
              <a:t>1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fld id="{AFED74C8-08DC-4FD0-9683-27FD577752A3}" type="slidenum">
              <a:rPr lang="en-US" altLang="en-US" sz="1200" smtClean="0"/>
              <a:pPr>
                <a:defRPr/>
              </a:pPr>
              <a:t>3</a:t>
            </a:fld>
            <a:endParaRPr lang="en-US" altLang="en-US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A0AFB1-5A6C-4CA4-9C54-43EAA318968E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7989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8C03098-1E6D-4102-91CE-6C7003DBAF34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60350"/>
            <a:ext cx="6913563" cy="893763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ru-RU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052513"/>
            <a:ext cx="6913563" cy="503237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>
              <a:buFontTx/>
              <a:buNone/>
              <a:defRPr sz="2400" b="1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ru-RU" noProof="0" smtClean="0"/>
          </a:p>
        </p:txBody>
      </p:sp>
    </p:spTree>
    <p:extLst>
      <p:ext uri="{BB962C8B-B14F-4D97-AF65-F5344CB8AC3E}">
        <p14:creationId xmlns:p14="http://schemas.microsoft.com/office/powerpoint/2010/main" val="2684266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644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67425" y="476250"/>
            <a:ext cx="1817688" cy="6381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476250"/>
            <a:ext cx="5303837" cy="6381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56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B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BA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22BA788D-DC6F-4983-805F-E438CD92E458}" type="datetimeFigureOut">
              <a:rPr lang="en-US"/>
              <a:pPr>
                <a:defRPr/>
              </a:pPr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FCC271BC-EA89-4F7D-A082-3674813799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2820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7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7139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384300"/>
            <a:ext cx="3127375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90963" y="1384300"/>
            <a:ext cx="3128962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811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588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667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4191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413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0210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476250"/>
            <a:ext cx="69850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384300"/>
            <a:ext cx="6408737" cy="547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redavanja\IASM\V%20nedelja\Blumberg%20sign.mp4" TargetMode="Externa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Predavanja\IASM\V%20nedelja\Rovsings%20sign.mp4" TargetMode="Externa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://medicinska-akademija.znanje.info/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http://medicinska-akademija.znanje.info/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http://medicinska-akademija.znanje.info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medicinska-akademija.znanje.info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hyperlink" Target="http://medicinska-akademija.znanje.info/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://medicinska-akademija.znanje.info/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://medicinska-akademija.znanje.info/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medicinska-akademija.znanje.info/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76200" y="79375"/>
            <a:ext cx="6248400" cy="793750"/>
          </a:xfrm>
        </p:spPr>
        <p:txBody>
          <a:bodyPr/>
          <a:lstStyle/>
          <a:p>
            <a:pPr algn="ctr" eaLnBrk="1" hangingPunct="1"/>
            <a:r>
              <a:rPr lang="en-US" sz="3600" cap="all" dirty="0">
                <a:latin typeface="Palatino Linotype" pitchFamily="18" charset="0"/>
              </a:rPr>
              <a:t>surgery of the appendix</a:t>
            </a:r>
            <a:endParaRPr lang="en-US" sz="1800" cap="all" dirty="0" smtClean="0">
              <a:latin typeface="Palatino Linotype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931863"/>
            <a:ext cx="4718050" cy="4333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Latn-RS" dirty="0">
                <a:latin typeface="Palatino Linotype" pitchFamily="18" charset="0"/>
              </a:rPr>
              <a:t>Assistant Professor Bojan Stojanovic</a:t>
            </a:r>
            <a:endParaRPr lang="ru-RU" dirty="0">
              <a:latin typeface="Palatino Linotype" pitchFamily="18" charset="0"/>
            </a:endParaRPr>
          </a:p>
        </p:txBody>
      </p:sp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169863" y="1752600"/>
            <a:ext cx="2351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sr-Latn-RS" b="1" dirty="0" smtClean="0">
                <a:latin typeface="Palatino Linotype" pitchFamily="18" charset="0"/>
              </a:rPr>
              <a:t>FMS</a:t>
            </a:r>
            <a:r>
              <a:rPr lang="sr-Cyrl-RS" b="1" dirty="0" smtClean="0">
                <a:latin typeface="Palatino Linotype" pitchFamily="18" charset="0"/>
              </a:rPr>
              <a:t>   </a:t>
            </a:r>
            <a:r>
              <a:rPr lang="sr-Latn-RS" b="1" dirty="0" smtClean="0">
                <a:latin typeface="Palatino Linotype" pitchFamily="18" charset="0"/>
              </a:rPr>
              <a:t>UKC KG</a:t>
            </a:r>
            <a:endParaRPr lang="en-US" b="1" dirty="0">
              <a:latin typeface="Palatino Linotype" pitchFamily="18" charset="0"/>
            </a:endParaRPr>
          </a:p>
        </p:txBody>
      </p:sp>
      <p:pic>
        <p:nvPicPr>
          <p:cNvPr id="4101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2286000"/>
            <a:ext cx="13716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925" y="2354262"/>
            <a:ext cx="1096963" cy="96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4191000" cy="9906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Palatino Linotype" pitchFamily="18" charset="0"/>
              </a:rPr>
              <a:t>Clinical Picture of Acute Appendicitis</a:t>
            </a:r>
            <a:endParaRPr lang="en-US" sz="2400" dirty="0" smtClean="0">
              <a:solidFill>
                <a:srgbClr val="FF0000"/>
              </a:solidFill>
              <a:latin typeface="Palatino Linotype" pitchFamily="18" charset="0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-9525" y="1447800"/>
            <a:ext cx="4886325" cy="5334000"/>
          </a:xfrm>
          <a:solidFill>
            <a:srgbClr val="FFFFFF"/>
          </a:solidFill>
        </p:spPr>
        <p:txBody>
          <a:bodyPr/>
          <a:lstStyle/>
          <a:p>
            <a:r>
              <a:rPr lang="en-US" sz="2000" b="1" dirty="0">
                <a:latin typeface="Palatino Linotype" pitchFamily="18" charset="0"/>
              </a:rPr>
              <a:t>General Symptoms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Abdominal pain: 80%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Migratory pain (Kocher's sign): 35%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Pain after 4-6 </a:t>
            </a:r>
            <a:r>
              <a:rPr lang="en-US" sz="1800" b="0" dirty="0" err="1">
                <a:latin typeface="Palatino Linotype" pitchFamily="18" charset="0"/>
              </a:rPr>
              <a:t>hrs</a:t>
            </a:r>
            <a:r>
              <a:rPr lang="en-US" sz="1800" b="0" dirty="0">
                <a:latin typeface="Palatino Linotype" pitchFamily="18" charset="0"/>
              </a:rPr>
              <a:t> in lower right quadrant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Dull, gradual, constant, intensifying pain radiating to epigastrium &amp; right leg</a:t>
            </a:r>
          </a:p>
          <a:p>
            <a:r>
              <a:rPr lang="en-US" sz="2000" b="1" dirty="0">
                <a:latin typeface="Palatino Linotype" pitchFamily="18" charset="0"/>
              </a:rPr>
              <a:t>Atypical Appendix Positions &amp; Pain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b="0" dirty="0" err="1">
                <a:latin typeface="Palatino Linotype" pitchFamily="18" charset="0"/>
              </a:rPr>
              <a:t>Retrocecal</a:t>
            </a:r>
            <a:r>
              <a:rPr lang="en-US" sz="1800" b="0" dirty="0">
                <a:latin typeface="Palatino Linotype" pitchFamily="18" charset="0"/>
              </a:rPr>
              <a:t>: vague pain, no migration, no peritoneal reaction, irritation of ureter leading to frequent urination &amp; colicky pain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Pelvic: pain shifts to lower pelvis, symptoms of acute gastroenteritis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Pain on left side, diffuse pain</a:t>
            </a:r>
          </a:p>
          <a:p>
            <a:pPr lvl="2" algn="just" eaLnBrk="1" hangingPunct="1"/>
            <a:endParaRPr lang="sr-Latn-RS" sz="1050" dirty="0" smtClean="0">
              <a:latin typeface="Palatino Linotype" pitchFamily="18" charset="0"/>
            </a:endParaRPr>
          </a:p>
          <a:p>
            <a:pPr lvl="2" algn="just" eaLnBrk="1" hangingPunct="1"/>
            <a:endParaRPr lang="sr-Latn-RS" sz="1050" dirty="0" smtClean="0">
              <a:latin typeface="Palatino Linotype" pitchFamily="18" charset="0"/>
            </a:endParaRPr>
          </a:p>
          <a:p>
            <a:pPr algn="just" eaLnBrk="1" hangingPunct="1"/>
            <a:endParaRPr lang="en-US" sz="1600" dirty="0" smtClean="0">
              <a:latin typeface="Palatino Linotype" pitchFamily="18" charset="0"/>
            </a:endParaRPr>
          </a:p>
        </p:txBody>
      </p:sp>
      <p:pic>
        <p:nvPicPr>
          <p:cNvPr id="13316" name="Picture 2" descr="Опис фотографије није доступан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13" y="-19050"/>
            <a:ext cx="4297362" cy="429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76800" y="4297363"/>
            <a:ext cx="4257675" cy="2031325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r>
              <a:rPr lang="en-US" sz="1800" b="1" dirty="0">
                <a:latin typeface="Palatino Linotype" pitchFamily="18" charset="0"/>
              </a:rPr>
              <a:t>Gastrointestinal Symptoms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Loss of appetite: 70%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Nausea: 60%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Vomiting (reflexive &amp; </a:t>
            </a:r>
            <a:r>
              <a:rPr lang="en-US" sz="1800" dirty="0" err="1">
                <a:latin typeface="Palatino Linotype" pitchFamily="18" charset="0"/>
              </a:rPr>
              <a:t>regurgitative</a:t>
            </a:r>
            <a:r>
              <a:rPr lang="en-US" sz="1800" dirty="0">
                <a:latin typeface="Palatino Linotype" pitchFamily="18" charset="0"/>
              </a:rPr>
              <a:t>): 50%</a:t>
            </a:r>
          </a:p>
          <a:p>
            <a:r>
              <a:rPr lang="en-US" sz="1800" dirty="0">
                <a:latin typeface="Palatino Linotype" pitchFamily="18" charset="0"/>
              </a:rPr>
              <a:t/>
            </a:r>
            <a:br>
              <a:rPr lang="en-US" sz="1800" dirty="0">
                <a:latin typeface="Palatino Linotype" pitchFamily="18" charset="0"/>
              </a:rPr>
            </a:br>
            <a:endParaRPr lang="en-US" sz="1800" dirty="0">
              <a:latin typeface="Palatino Linotype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133600" y="152400"/>
            <a:ext cx="6858000" cy="579438"/>
          </a:xfrm>
        </p:spPr>
        <p:txBody>
          <a:bodyPr/>
          <a:lstStyle/>
          <a:p>
            <a:pPr algn="ctr" eaLnBrk="1" hangingPunct="1"/>
            <a:r>
              <a:rPr lang="en-US" sz="3200" dirty="0">
                <a:latin typeface="Palatino Linotype" pitchFamily="18" charset="0"/>
              </a:rPr>
              <a:t>Physical Examination - Inspection</a:t>
            </a:r>
            <a:endParaRPr lang="sr-Cyrl-RS" sz="3200" dirty="0" smtClean="0">
              <a:latin typeface="Palatino Linotype" pitchFamily="18" charset="0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981200" y="914400"/>
            <a:ext cx="6705600" cy="5562600"/>
          </a:xfrm>
        </p:spPr>
        <p:txBody>
          <a:bodyPr/>
          <a:lstStyle/>
          <a:p>
            <a:r>
              <a:rPr lang="en-US" sz="2000" b="1" dirty="0">
                <a:latin typeface="Palatino Linotype" pitchFamily="18" charset="0"/>
              </a:rPr>
              <a:t>Abdominal Shape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Initial phase: Level with or below the chest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Disease progression (paralytic ileus): Distended, above chest level</a:t>
            </a:r>
          </a:p>
          <a:p>
            <a:r>
              <a:rPr lang="en-US" sz="2000" b="1" dirty="0">
                <a:latin typeface="Palatino Linotype" pitchFamily="18" charset="0"/>
              </a:rPr>
              <a:t>Observational Signs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Restricted abdominal movement while breathing, especially on the right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Protrusion in the </a:t>
            </a:r>
            <a:r>
              <a:rPr lang="en-US" sz="1800" b="0" dirty="0" err="1">
                <a:latin typeface="Palatino Linotype" pitchFamily="18" charset="0"/>
              </a:rPr>
              <a:t>ileocecal</a:t>
            </a:r>
            <a:r>
              <a:rPr lang="en-US" sz="1800" b="0" dirty="0">
                <a:latin typeface="Palatino Linotype" pitchFamily="18" charset="0"/>
              </a:rPr>
              <a:t> region (slender individuals)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Walking: Slightly bent, dragging right leg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Lying down: Posed with slightly bent and drawn-up right leg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9525"/>
            <a:ext cx="6492875" cy="579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Palatino Linotype" pitchFamily="18" charset="0"/>
              </a:rPr>
              <a:t>Physical Examination - Palpation</a:t>
            </a:r>
            <a:endParaRPr lang="en-US" dirty="0" smtClean="0">
              <a:latin typeface="Palatino Linotype" pitchFamily="18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4950"/>
            <a:ext cx="3657600" cy="408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4" name="Content Placeholder 2"/>
          <p:cNvSpPr>
            <a:spLocks noGrp="1"/>
          </p:cNvSpPr>
          <p:nvPr>
            <p:ph idx="1"/>
          </p:nvPr>
        </p:nvSpPr>
        <p:spPr>
          <a:xfrm>
            <a:off x="304800" y="588963"/>
            <a:ext cx="4800600" cy="2459037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000" dirty="0">
                <a:latin typeface="Palatino Linotype" pitchFamily="18" charset="0"/>
              </a:rPr>
              <a:t>Gentle palpation, comparing left to right side</a:t>
            </a:r>
          </a:p>
          <a:p>
            <a:pPr eaLnBrk="1" hangingPunct="1"/>
            <a:r>
              <a:rPr lang="en-US" sz="2000" dirty="0">
                <a:latin typeface="Palatino Linotype" pitchFamily="18" charset="0"/>
              </a:rPr>
              <a:t>Muscular resistance on the right iliac region</a:t>
            </a:r>
          </a:p>
          <a:p>
            <a:pPr eaLnBrk="1" hangingPunct="1"/>
            <a:r>
              <a:rPr lang="en-US" sz="2000" dirty="0">
                <a:latin typeface="Palatino Linotype" pitchFamily="18" charset="0"/>
              </a:rPr>
              <a:t>Defense </a:t>
            </a:r>
            <a:r>
              <a:rPr lang="en-US" sz="2000" dirty="0" err="1">
                <a:latin typeface="Palatino Linotype" pitchFamily="18" charset="0"/>
              </a:rPr>
              <a:t>musculaire</a:t>
            </a:r>
            <a:r>
              <a:rPr lang="en-US" sz="2000" dirty="0">
                <a:latin typeface="Palatino Linotype" pitchFamily="18" charset="0"/>
              </a:rPr>
              <a:t>: Reflexive abdominal wall muscle spasm</a:t>
            </a:r>
          </a:p>
          <a:p>
            <a:pPr eaLnBrk="1" hangingPunct="1"/>
            <a:r>
              <a:rPr lang="en-US" sz="2000" dirty="0">
                <a:latin typeface="Palatino Linotype" pitchFamily="18" charset="0"/>
              </a:rPr>
              <a:t>Maximum tenderness at </a:t>
            </a:r>
            <a:r>
              <a:rPr lang="en-US" sz="2000" dirty="0" err="1">
                <a:latin typeface="Palatino Linotype" pitchFamily="18" charset="0"/>
              </a:rPr>
              <a:t>McBurney's</a:t>
            </a:r>
            <a:r>
              <a:rPr lang="en-US" sz="2000" dirty="0">
                <a:latin typeface="Palatino Linotype" pitchFamily="18" charset="0"/>
              </a:rPr>
              <a:t> point</a:t>
            </a:r>
            <a:endParaRPr lang="sr-Latn-RS" sz="2000" b="1" dirty="0" smtClean="0">
              <a:latin typeface="Palatino Linotype" pitchFamily="18" charset="0"/>
            </a:endParaRP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838200"/>
            <a:ext cx="3749675" cy="320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5" descr="DoctorOfMedicine on Twitter: &amp;quot;McBurney&amp;#39;s point. Used as reference for  position of maximal tenderness in acute appendicitis.… &amp;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016375"/>
            <a:ext cx="4937125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362200" y="107950"/>
            <a:ext cx="6629400" cy="334963"/>
          </a:xfrm>
        </p:spPr>
        <p:txBody>
          <a:bodyPr/>
          <a:lstStyle/>
          <a:p>
            <a:pPr eaLnBrk="1" hangingPunct="1"/>
            <a:r>
              <a:rPr lang="en-US" sz="3200" dirty="0">
                <a:latin typeface="Palatino Linotype" pitchFamily="18" charset="0"/>
              </a:rPr>
              <a:t>Physical Examination - Palpation</a:t>
            </a:r>
            <a:endParaRPr lang="en-US" sz="3200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81000" y="2438400"/>
            <a:ext cx="4800600" cy="4191000"/>
          </a:xfrm>
        </p:spPr>
        <p:txBody>
          <a:bodyPr/>
          <a:lstStyle/>
          <a:p>
            <a:pPr algn="just" eaLnBrk="1" hangingPunct="1"/>
            <a:r>
              <a:rPr lang="en-US" sz="2000" b="1" dirty="0" err="1">
                <a:latin typeface="Palatino Linotype" pitchFamily="18" charset="0"/>
              </a:rPr>
              <a:t>Lanz's</a:t>
            </a:r>
            <a:r>
              <a:rPr lang="en-US" sz="2000" b="1" dirty="0">
                <a:latin typeface="Palatino Linotype" pitchFamily="18" charset="0"/>
              </a:rPr>
              <a:t> Point</a:t>
            </a:r>
            <a:r>
              <a:rPr lang="en-US" sz="2000" dirty="0">
                <a:latin typeface="Palatino Linotype" pitchFamily="18" charset="0"/>
              </a:rPr>
              <a:t>: Intersection of the right third with the middle third on the </a:t>
            </a:r>
            <a:r>
              <a:rPr lang="en-US" sz="2000" dirty="0" err="1">
                <a:latin typeface="Palatino Linotype" pitchFamily="18" charset="0"/>
              </a:rPr>
              <a:t>bispinous</a:t>
            </a:r>
            <a:r>
              <a:rPr lang="en-US" sz="2000" dirty="0">
                <a:latin typeface="Palatino Linotype" pitchFamily="18" charset="0"/>
              </a:rPr>
              <a:t> line (corresponds to the appendix's entrance to the cecum).</a:t>
            </a:r>
            <a:endParaRPr lang="sr-Latn-RS" sz="1800" dirty="0" smtClean="0">
              <a:latin typeface="Palatino Linotype" pitchFamily="18" charset="0"/>
            </a:endParaRPr>
          </a:p>
          <a:p>
            <a:pPr lvl="1" algn="just" eaLnBrk="1" hangingPunct="1"/>
            <a:endParaRPr lang="sr-Latn-RS" sz="1800" dirty="0" smtClean="0">
              <a:latin typeface="Palatino Linotype" pitchFamily="18" charset="0"/>
            </a:endParaRPr>
          </a:p>
          <a:p>
            <a:pPr lvl="1" algn="just" eaLnBrk="1" hangingPunct="1"/>
            <a:endParaRPr lang="sr-Latn-RS" sz="1800" dirty="0" smtClean="0">
              <a:latin typeface="Palatino Linotype" pitchFamily="18" charset="0"/>
            </a:endParaRPr>
          </a:p>
          <a:p>
            <a:pPr algn="just" eaLnBrk="1" hangingPunct="1"/>
            <a:r>
              <a:rPr lang="en-US" sz="2000" b="1" dirty="0" err="1">
                <a:latin typeface="Palatino Linotype" pitchFamily="18" charset="0"/>
              </a:rPr>
              <a:t>Kumel's</a:t>
            </a:r>
            <a:r>
              <a:rPr lang="en-US" sz="2000" b="1" dirty="0">
                <a:latin typeface="Palatino Linotype" pitchFamily="18" charset="0"/>
              </a:rPr>
              <a:t> Point</a:t>
            </a:r>
            <a:r>
              <a:rPr lang="en-US" sz="2000" dirty="0">
                <a:latin typeface="Palatino Linotype" pitchFamily="18" charset="0"/>
              </a:rPr>
              <a:t>: 2 cm to the right and below the navel.</a:t>
            </a:r>
            <a:endParaRPr lang="en-US" sz="1800" dirty="0" smtClean="0">
              <a:latin typeface="Palatino Linotype" pitchFamily="18" charset="0"/>
            </a:endParaRP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762000"/>
            <a:ext cx="32004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457575"/>
            <a:ext cx="2286000" cy="331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040063" y="152400"/>
            <a:ext cx="5218112" cy="508000"/>
          </a:xfrm>
        </p:spPr>
        <p:txBody>
          <a:bodyPr/>
          <a:lstStyle/>
          <a:p>
            <a:pPr eaLnBrk="1" hangingPunct="1"/>
            <a:r>
              <a:rPr lang="en-US" sz="2000" b="0" dirty="0">
                <a:latin typeface="Palatino Linotype" pitchFamily="18" charset="0"/>
              </a:rPr>
              <a:t>Blumberg's Sign in Abdominal Examination</a:t>
            </a:r>
            <a:r>
              <a:rPr lang="en-US" sz="2000" dirty="0">
                <a:latin typeface="Palatino Linotype" pitchFamily="18" charset="0"/>
              </a:rPr>
              <a:t/>
            </a:r>
            <a:br>
              <a:rPr lang="en-US" sz="2000" dirty="0">
                <a:latin typeface="Palatino Linotype" pitchFamily="18" charset="0"/>
              </a:rPr>
            </a:br>
            <a:endParaRPr lang="en-US" sz="2000" dirty="0" smtClean="0">
              <a:latin typeface="Palatino Linotype" pitchFamily="18" charset="0"/>
            </a:endParaRPr>
          </a:p>
        </p:txBody>
      </p:sp>
      <p:pic>
        <p:nvPicPr>
          <p:cNvPr id="17412" name="Picture 2" descr="Blumberg sign - Rebound tenderness - Offline Clin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28956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1"/>
          <p:cNvSpPr txBox="1">
            <a:spLocks noChangeArrowheads="1"/>
          </p:cNvSpPr>
          <p:nvPr/>
        </p:nvSpPr>
        <p:spPr bwMode="auto">
          <a:xfrm>
            <a:off x="2514600" y="838200"/>
            <a:ext cx="6477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374151"/>
                </a:solidFill>
                <a:latin typeface="Palatino Linotype" pitchFamily="18" charset="0"/>
              </a:rPr>
              <a:t>Increased pain in the </a:t>
            </a:r>
            <a:r>
              <a:rPr lang="en-US" sz="1600" dirty="0" err="1">
                <a:solidFill>
                  <a:srgbClr val="374151"/>
                </a:solidFill>
                <a:latin typeface="Palatino Linotype" pitchFamily="18" charset="0"/>
              </a:rPr>
              <a:t>ileocecal</a:t>
            </a:r>
            <a:r>
              <a:rPr lang="en-US" sz="1600" dirty="0">
                <a:solidFill>
                  <a:srgbClr val="374151"/>
                </a:solidFill>
                <a:latin typeface="Palatino Linotype" pitchFamily="18" charset="0"/>
              </a:rPr>
              <a:t> region when abruptly lifting the hand used to press on the abdominal wall over the appendix (with fingertips).</a:t>
            </a: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374151"/>
                </a:solidFill>
                <a:latin typeface="Palatino Linotype" pitchFamily="18" charset="0"/>
              </a:rPr>
              <a:t>Pain results from sudden shaking of the inflamed appendix in the reflexively painful abdominal region.</a:t>
            </a: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374151"/>
                </a:solidFill>
                <a:latin typeface="Palatino Linotype" pitchFamily="18" charset="0"/>
              </a:rPr>
              <a:t>Rebound tenderness.</a:t>
            </a:r>
            <a:endParaRPr lang="en-US" sz="1600" b="0" i="0" dirty="0">
              <a:solidFill>
                <a:srgbClr val="374151"/>
              </a:solidFill>
              <a:effectLst/>
              <a:latin typeface="Palatino Linotype" pitchFamily="18" charset="0"/>
            </a:endParaRPr>
          </a:p>
        </p:txBody>
      </p:sp>
      <p:pic>
        <p:nvPicPr>
          <p:cNvPr id="3" name="Blumberg sig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3206750"/>
            <a:ext cx="4197350" cy="31480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2667000" y="114300"/>
            <a:ext cx="5943600" cy="571500"/>
          </a:xfrm>
        </p:spPr>
        <p:txBody>
          <a:bodyPr/>
          <a:lstStyle/>
          <a:p>
            <a:pPr eaLnBrk="1" hangingPunct="1"/>
            <a:r>
              <a:rPr lang="en-US" sz="3200" b="0" dirty="0" err="1">
                <a:latin typeface="Palatino Linotype" pitchFamily="18" charset="0"/>
              </a:rPr>
              <a:t>Rovsing's</a:t>
            </a:r>
            <a:r>
              <a:rPr lang="en-US" sz="3200" b="0" dirty="0">
                <a:latin typeface="Palatino Linotype" pitchFamily="18" charset="0"/>
              </a:rPr>
              <a:t> Sign in Appendicitis</a:t>
            </a:r>
            <a:endParaRPr lang="en-US" sz="3200" dirty="0" smtClean="0">
              <a:latin typeface="Palatino Linotype" pitchFamily="18" charset="0"/>
            </a:endParaRP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152400" y="719138"/>
            <a:ext cx="5257800" cy="20313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374151"/>
                </a:solidFill>
                <a:latin typeface="Palatino Linotype" pitchFamily="18" charset="0"/>
              </a:rPr>
              <a:t>Pressing on the left side of the abdomen intensifies pain in the appendix area.</a:t>
            </a: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374151"/>
                </a:solidFill>
                <a:latin typeface="Palatino Linotype" pitchFamily="18" charset="0"/>
              </a:rPr>
              <a:t>Amplified pain near the appendix when pressing the descending colon towards the cecum, as if emptying its contents.</a:t>
            </a:r>
          </a:p>
          <a:p>
            <a:pPr>
              <a:buFont typeface="+mj-lt"/>
              <a:buAutoNum type="arabicPeriod"/>
            </a:pPr>
            <a:r>
              <a:rPr lang="en-US" sz="1800" dirty="0">
                <a:solidFill>
                  <a:srgbClr val="374151"/>
                </a:solidFill>
                <a:latin typeface="Palatino Linotype" pitchFamily="18" charset="0"/>
              </a:rPr>
              <a:t>Compressed gases and content stretch the cecum, enhancing the pain.</a:t>
            </a:r>
            <a:endParaRPr lang="en-US" sz="1800" b="0" i="0" dirty="0">
              <a:solidFill>
                <a:srgbClr val="374151"/>
              </a:solidFill>
              <a:effectLst/>
              <a:latin typeface="Palatino Linotype" pitchFamily="18" charset="0"/>
            </a:endParaRPr>
          </a:p>
        </p:txBody>
      </p:sp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189038"/>
            <a:ext cx="3579813" cy="201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ovsings sig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3581400"/>
            <a:ext cx="4286250" cy="32146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733800" y="274638"/>
            <a:ext cx="4953000" cy="792162"/>
          </a:xfrm>
        </p:spPr>
        <p:txBody>
          <a:bodyPr/>
          <a:lstStyle/>
          <a:p>
            <a:pPr eaLnBrk="1" hangingPunct="1"/>
            <a:r>
              <a:rPr lang="en-US" dirty="0" err="1">
                <a:latin typeface="Palatino Linotype" pitchFamily="18" charset="0"/>
              </a:rPr>
              <a:t>Grosman's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smtClean="0">
                <a:latin typeface="Palatino Linotype" pitchFamily="18" charset="0"/>
              </a:rPr>
              <a:t>Sign</a:t>
            </a:r>
            <a:endParaRPr lang="en-US" dirty="0" smtClean="0">
              <a:latin typeface="Palatino Linotype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6553200" cy="1371600"/>
          </a:xfrm>
        </p:spPr>
        <p:txBody>
          <a:bodyPr/>
          <a:lstStyle/>
          <a:p>
            <a:r>
              <a:rPr lang="en-US" sz="1800" dirty="0">
                <a:latin typeface="Palatino Linotype" pitchFamily="18" charset="0"/>
              </a:rPr>
              <a:t>Pain on gentle percussion of the abdominal wall in the </a:t>
            </a:r>
            <a:r>
              <a:rPr lang="en-US" sz="1800" dirty="0" err="1">
                <a:latin typeface="Palatino Linotype" pitchFamily="18" charset="0"/>
              </a:rPr>
              <a:t>ileocecal</a:t>
            </a:r>
            <a:r>
              <a:rPr lang="en-US" sz="1800" dirty="0">
                <a:latin typeface="Palatino Linotype" pitchFamily="18" charset="0"/>
              </a:rPr>
              <a:t> region.</a:t>
            </a:r>
          </a:p>
          <a:p>
            <a:r>
              <a:rPr lang="en-US" sz="1800" dirty="0">
                <a:latin typeface="Palatino Linotype" pitchFamily="18" charset="0"/>
              </a:rPr>
              <a:t>Percussion in two perpendicular directions to locate the most painful spot.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3333750"/>
            <a:ext cx="4029075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333750"/>
            <a:ext cx="38862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667000" y="28575"/>
            <a:ext cx="6010275" cy="731838"/>
          </a:xfrm>
        </p:spPr>
        <p:txBody>
          <a:bodyPr/>
          <a:lstStyle/>
          <a:p>
            <a:pPr eaLnBrk="1" hangingPunct="1"/>
            <a:r>
              <a:rPr lang="en-US" dirty="0" err="1">
                <a:latin typeface="Palatino Linotype" pitchFamily="18" charset="0"/>
              </a:rPr>
              <a:t>Kriger's</a:t>
            </a:r>
            <a:r>
              <a:rPr lang="en-US" dirty="0">
                <a:latin typeface="Palatino Linotype" pitchFamily="18" charset="0"/>
              </a:rPr>
              <a:t> (</a:t>
            </a:r>
            <a:r>
              <a:rPr lang="en-US" dirty="0" err="1">
                <a:latin typeface="Palatino Linotype" pitchFamily="18" charset="0"/>
              </a:rPr>
              <a:t>Iliopsoas</a:t>
            </a:r>
            <a:r>
              <a:rPr lang="en-US" dirty="0">
                <a:latin typeface="Palatino Linotype" pitchFamily="18" charset="0"/>
              </a:rPr>
              <a:t>) </a:t>
            </a:r>
            <a:r>
              <a:rPr lang="en-US" dirty="0" smtClean="0">
                <a:latin typeface="Palatino Linotype" pitchFamily="18" charset="0"/>
              </a:rPr>
              <a:t>Sign</a:t>
            </a:r>
            <a:endParaRPr lang="en-US" dirty="0" smtClean="0">
              <a:latin typeface="Palatino Linotype" pitchFamily="18" charset="0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971800"/>
            <a:ext cx="2560638" cy="374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800350"/>
            <a:ext cx="4664075" cy="394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5" name="Content Placeholder 2"/>
          <p:cNvSpPr>
            <a:spLocks noGrp="1"/>
          </p:cNvSpPr>
          <p:nvPr>
            <p:ph idx="1"/>
          </p:nvPr>
        </p:nvSpPr>
        <p:spPr>
          <a:xfrm>
            <a:off x="2438400" y="665163"/>
            <a:ext cx="6096000" cy="2001837"/>
          </a:xfrm>
        </p:spPr>
        <p:txBody>
          <a:bodyPr/>
          <a:lstStyle/>
          <a:p>
            <a:r>
              <a:rPr lang="en-US" sz="1800" dirty="0">
                <a:latin typeface="Palatino Linotype" pitchFamily="18" charset="0"/>
              </a:rPr>
              <a:t>Increased pain in the </a:t>
            </a:r>
            <a:r>
              <a:rPr lang="en-US" sz="1800" dirty="0" err="1">
                <a:latin typeface="Palatino Linotype" pitchFamily="18" charset="0"/>
              </a:rPr>
              <a:t>ileocecal</a:t>
            </a:r>
            <a:r>
              <a:rPr lang="en-US" sz="1800" dirty="0">
                <a:latin typeface="Palatino Linotype" pitchFamily="18" charset="0"/>
              </a:rPr>
              <a:t> region when the patient lifts their extended right leg.</a:t>
            </a:r>
          </a:p>
          <a:p>
            <a:r>
              <a:rPr lang="en-US" sz="1800" dirty="0">
                <a:latin typeface="Palatino Linotype" pitchFamily="18" charset="0"/>
              </a:rPr>
              <a:t>Indicates </a:t>
            </a:r>
            <a:r>
              <a:rPr lang="en-US" sz="1800" dirty="0" err="1">
                <a:latin typeface="Palatino Linotype" pitchFamily="18" charset="0"/>
              </a:rPr>
              <a:t>retrocecal</a:t>
            </a:r>
            <a:r>
              <a:rPr lang="en-US" sz="1800" dirty="0">
                <a:latin typeface="Palatino Linotype" pitchFamily="18" charset="0"/>
              </a:rPr>
              <a:t> position of the appendix.</a:t>
            </a:r>
          </a:p>
          <a:p>
            <a:r>
              <a:rPr lang="en-US" sz="1800" dirty="0">
                <a:latin typeface="Palatino Linotype" pitchFamily="18" charset="0"/>
              </a:rPr>
              <a:t>Contact between contracted </a:t>
            </a:r>
            <a:r>
              <a:rPr lang="en-US" sz="1800" dirty="0" err="1">
                <a:latin typeface="Palatino Linotype" pitchFamily="18" charset="0"/>
              </a:rPr>
              <a:t>iliopsoas</a:t>
            </a:r>
            <a:r>
              <a:rPr lang="en-US" sz="1800" dirty="0">
                <a:latin typeface="Palatino Linotype" pitchFamily="18" charset="0"/>
              </a:rPr>
              <a:t> muscle, inflamed appendix, and examiner's fingers.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743200" y="274638"/>
            <a:ext cx="5943600" cy="715962"/>
          </a:xfrm>
        </p:spPr>
        <p:txBody>
          <a:bodyPr/>
          <a:lstStyle/>
          <a:p>
            <a:pPr eaLnBrk="1" hangingPunct="1"/>
            <a:r>
              <a:rPr lang="en-US" dirty="0" err="1">
                <a:latin typeface="Palatino Linotype" pitchFamily="18" charset="0"/>
              </a:rPr>
              <a:t>Obturator</a:t>
            </a:r>
            <a:r>
              <a:rPr lang="en-US" dirty="0">
                <a:latin typeface="Palatino Linotype" pitchFamily="18" charset="0"/>
              </a:rPr>
              <a:t> Test:</a:t>
            </a:r>
            <a:endParaRPr lang="sr-Cyrl-RS" dirty="0" smtClean="0">
              <a:latin typeface="Palatino Linotype" pitchFamily="18" charset="0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514600" y="1447800"/>
            <a:ext cx="6191250" cy="1524000"/>
          </a:xfrm>
        </p:spPr>
        <p:txBody>
          <a:bodyPr/>
          <a:lstStyle/>
          <a:p>
            <a:r>
              <a:rPr lang="en-US" sz="2000" dirty="0">
                <a:latin typeface="Palatino Linotype" pitchFamily="18" charset="0"/>
              </a:rPr>
              <a:t>Indicates pelvic location of the appendix.</a:t>
            </a:r>
          </a:p>
          <a:p>
            <a:r>
              <a:rPr lang="en-US" sz="2000" dirty="0">
                <a:latin typeface="Palatino Linotype" pitchFamily="18" charset="0"/>
              </a:rPr>
              <a:t>Internal rotation of a flexed leg causes abdominal pain.</a:t>
            </a:r>
            <a:endParaRPr lang="en-US" sz="2000" dirty="0">
              <a:latin typeface="Palatino Linotype" pitchFamily="18" charset="0"/>
            </a:endParaRPr>
          </a:p>
        </p:txBody>
      </p:sp>
      <p:pic>
        <p:nvPicPr>
          <p:cNvPr id="21508" name="Picture 2" descr="https://www.dailymeded.com/wp-content/uploads/2014/05/What-is-Positive-Obturator-Sign-Acute-Appendicitis-www.DailyMedEd.com_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3327400"/>
            <a:ext cx="466407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3429000"/>
            <a:ext cx="4114800" cy="28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819400" y="476250"/>
            <a:ext cx="5065713" cy="508000"/>
          </a:xfrm>
        </p:spPr>
        <p:txBody>
          <a:bodyPr/>
          <a:lstStyle/>
          <a:p>
            <a:pPr eaLnBrk="1" hangingPunct="1"/>
            <a:r>
              <a:rPr lang="en-US" dirty="0">
                <a:latin typeface="Palatino Linotype" pitchFamily="18" charset="0"/>
              </a:rPr>
              <a:t>Owing's </a:t>
            </a:r>
            <a:r>
              <a:rPr lang="en-US" dirty="0" smtClean="0">
                <a:latin typeface="Palatino Linotype" pitchFamily="18" charset="0"/>
              </a:rPr>
              <a:t>Sign</a:t>
            </a:r>
            <a:endParaRPr lang="en-US" dirty="0" smtClean="0">
              <a:latin typeface="Palatino Linotype" pitchFamily="18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2362200" y="1384300"/>
            <a:ext cx="5791200" cy="1435100"/>
          </a:xfrm>
        </p:spPr>
        <p:txBody>
          <a:bodyPr/>
          <a:lstStyle/>
          <a:p>
            <a:pPr algn="just" eaLnBrk="1" hangingPunct="1"/>
            <a:r>
              <a:rPr lang="en-US" sz="2000" dirty="0">
                <a:latin typeface="Palatino Linotype" pitchFamily="18" charset="0"/>
              </a:rPr>
              <a:t>Mild pressure on </a:t>
            </a:r>
            <a:r>
              <a:rPr lang="en-US" sz="2000" dirty="0" err="1">
                <a:latin typeface="Palatino Linotype" pitchFamily="18" charset="0"/>
              </a:rPr>
              <a:t>McBurney's</a:t>
            </a:r>
            <a:r>
              <a:rPr lang="en-US" sz="2000" dirty="0">
                <a:latin typeface="Palatino Linotype" pitchFamily="18" charset="0"/>
              </a:rPr>
              <a:t> point during a cough.</a:t>
            </a:r>
          </a:p>
          <a:p>
            <a:pPr algn="just" eaLnBrk="1" hangingPunct="1"/>
            <a:r>
              <a:rPr lang="en-US" sz="2000" dirty="0">
                <a:latin typeface="Palatino Linotype" pitchFamily="18" charset="0"/>
              </a:rPr>
              <a:t>Pain occurs at the palpation site.</a:t>
            </a:r>
            <a:endParaRPr lang="ru-RU" sz="2000" dirty="0" smtClean="0">
              <a:latin typeface="Palatino Linotype" pitchFamily="18" charset="0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963" y="2895600"/>
            <a:ext cx="3017837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92100"/>
            <a:ext cx="63246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>
                <a:latin typeface="Palatino Linotype" pitchFamily="18" charset="0"/>
              </a:rPr>
              <a:t>APPENDIX </a:t>
            </a:r>
            <a:r>
              <a:rPr lang="en-US" altLang="en-US" dirty="0" smtClean="0">
                <a:latin typeface="Palatino Linotype" pitchFamily="18" charset="0"/>
              </a:rPr>
              <a:t>VERMIFORMIS</a:t>
            </a:r>
            <a:r>
              <a:rPr lang="en-US" altLang="en-US" dirty="0">
                <a:latin typeface="Palatino Linotype" pitchFamily="18" charset="0"/>
              </a:rPr>
              <a:t/>
            </a:r>
            <a:br>
              <a:rPr lang="en-US" alt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84300"/>
            <a:ext cx="83058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000" dirty="0" smtClean="0">
                <a:latin typeface="Palatino Linotype" pitchFamily="18" charset="0"/>
              </a:rPr>
              <a:t>    </a:t>
            </a:r>
            <a:r>
              <a:rPr lang="sr-Latn-CS" altLang="en-US" sz="2400" dirty="0" smtClean="0">
                <a:latin typeface="Palatino Linotype" pitchFamily="18" charset="0"/>
              </a:rPr>
              <a:t> </a:t>
            </a:r>
            <a:r>
              <a:rPr lang="en-US" altLang="en-US" sz="2400" dirty="0" smtClean="0">
                <a:latin typeface="Palatino Linotype" pitchFamily="18" charset="0"/>
              </a:rPr>
              <a:t>The first description of acute appendicitis - Reginald Heber Fitz</a:t>
            </a: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latin typeface="Palatino Linotype" pitchFamily="18" charset="0"/>
              </a:rPr>
              <a:t>Advancements in clinical presentation and diagnosis - Charles </a:t>
            </a:r>
            <a:r>
              <a:rPr lang="en-US" altLang="en-US" sz="2400" dirty="0" err="1" smtClean="0">
                <a:latin typeface="Palatino Linotype" pitchFamily="18" charset="0"/>
              </a:rPr>
              <a:t>McBurney</a:t>
            </a:r>
            <a:endParaRPr lang="sr-Latn-CS" altLang="en-US" sz="2400" dirty="0" smtClean="0"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endParaRPr lang="en-US" altLang="en-US" dirty="0" smtClean="0">
              <a:latin typeface="Palatino Linotype" pitchFamily="18" charset="0"/>
            </a:endParaRPr>
          </a:p>
        </p:txBody>
      </p:sp>
      <p:pic>
        <p:nvPicPr>
          <p:cNvPr id="5124" name="Picture 5" descr="File:Charles McBurne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50" y="3657600"/>
            <a:ext cx="208438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6" descr="Reginald%20Fit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" t="1762" r="1337" b="18942"/>
          <a:stretch>
            <a:fillRect/>
          </a:stretch>
        </p:blipFill>
        <p:spPr bwMode="auto">
          <a:xfrm>
            <a:off x="1295400" y="3581400"/>
            <a:ext cx="1951038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594" name="Rectangle 10"/>
          <p:cNvSpPr>
            <a:spLocks noChangeArrowheads="1"/>
          </p:cNvSpPr>
          <p:nvPr/>
        </p:nvSpPr>
        <p:spPr bwMode="auto">
          <a:xfrm>
            <a:off x="1143000" y="6019800"/>
            <a:ext cx="220345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sr-Latn-CS" sz="18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Reginald Heber Fitz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sr-Latn-CS" sz="18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   (1843-1913)</a:t>
            </a:r>
          </a:p>
        </p:txBody>
      </p:sp>
      <p:sp>
        <p:nvSpPr>
          <p:cNvPr id="195595" name="Rectangle 11"/>
          <p:cNvSpPr>
            <a:spLocks noChangeArrowheads="1"/>
          </p:cNvSpPr>
          <p:nvPr/>
        </p:nvSpPr>
        <p:spPr bwMode="auto">
          <a:xfrm>
            <a:off x="5602288" y="6075363"/>
            <a:ext cx="2063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r-Latn-CS" sz="18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Charles McBurney</a:t>
            </a:r>
          </a:p>
          <a:p>
            <a:pPr>
              <a:defRPr/>
            </a:pPr>
            <a:r>
              <a:rPr lang="sr-Latn-CS" sz="18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   (1845-1913</a:t>
            </a:r>
            <a:r>
              <a:rPr lang="en-US" sz="18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5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5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94" grpId="0"/>
      <p:bldP spid="1955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819400" y="476250"/>
            <a:ext cx="5065713" cy="508000"/>
          </a:xfrm>
        </p:spPr>
        <p:txBody>
          <a:bodyPr/>
          <a:lstStyle/>
          <a:p>
            <a:pPr eaLnBrk="1" hangingPunct="1"/>
            <a:r>
              <a:rPr lang="sr-Latn-RS" sz="4000" dirty="0">
                <a:latin typeface="Palatino Linotype" pitchFamily="18" charset="0"/>
              </a:rPr>
              <a:t>Douglas's </a:t>
            </a:r>
            <a:r>
              <a:rPr lang="sr-Latn-RS" sz="4000" dirty="0" smtClean="0">
                <a:latin typeface="Palatino Linotype" pitchFamily="18" charset="0"/>
              </a:rPr>
              <a:t>Sign</a:t>
            </a:r>
            <a:endParaRPr lang="en-US" sz="4000" dirty="0" smtClean="0">
              <a:latin typeface="Palatino Linotype" pitchFamily="18" charset="0"/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133600" y="1384300"/>
            <a:ext cx="6324600" cy="1739900"/>
          </a:xfrm>
        </p:spPr>
        <p:txBody>
          <a:bodyPr/>
          <a:lstStyle/>
          <a:p>
            <a:pPr algn="just" eaLnBrk="1" hangingPunct="1"/>
            <a:r>
              <a:rPr lang="en-US" sz="2000" dirty="0">
                <a:latin typeface="Palatino Linotype" pitchFamily="18" charset="0"/>
              </a:rPr>
              <a:t>Indicates pelvic location or presence of peritoneal exudate.</a:t>
            </a:r>
          </a:p>
          <a:p>
            <a:pPr algn="just" eaLnBrk="1" hangingPunct="1"/>
            <a:r>
              <a:rPr lang="en-US" sz="2000" dirty="0">
                <a:latin typeface="Palatino Linotype" pitchFamily="18" charset="0"/>
              </a:rPr>
              <a:t>Digital rectal exam reveals pain on pressing the upper right of Douglas's space.</a:t>
            </a:r>
            <a:endParaRPr lang="en-US" sz="2000" dirty="0" smtClean="0">
              <a:latin typeface="Palatino Linotype" pitchFamily="18" charset="0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124200"/>
            <a:ext cx="4754563" cy="345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2667000" y="34925"/>
            <a:ext cx="5943600" cy="808038"/>
          </a:xfrm>
        </p:spPr>
        <p:txBody>
          <a:bodyPr/>
          <a:lstStyle/>
          <a:p>
            <a:pPr eaLnBrk="1" hangingPunct="1"/>
            <a:r>
              <a:rPr lang="en-US" sz="2800" dirty="0">
                <a:latin typeface="Palatino Linotype" pitchFamily="18" charset="0"/>
              </a:rPr>
              <a:t>Physical Examination Findings in Appendicitis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75" y="838200"/>
            <a:ext cx="8229600" cy="5943600"/>
          </a:xfrm>
          <a:solidFill>
            <a:srgbClr val="FFFFFF"/>
          </a:solidFill>
        </p:spPr>
        <p:txBody>
          <a:bodyPr/>
          <a:lstStyle/>
          <a:p>
            <a:r>
              <a:rPr lang="en-US" sz="2400" b="1" dirty="0">
                <a:latin typeface="Palatino Linotype" pitchFamily="18" charset="0"/>
              </a:rPr>
              <a:t>Percussion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Pain suggests inflamed peritoneum or appendix touching the peritoneal layer.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Performed towards suspected lesion to locate maximum pain.</a:t>
            </a:r>
          </a:p>
          <a:p>
            <a:r>
              <a:rPr lang="en-US" sz="2400" b="1" dirty="0">
                <a:latin typeface="Palatino Linotype" pitchFamily="18" charset="0"/>
              </a:rPr>
              <a:t>Auscultation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Normal bowel sounds.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"Deathly silence" – Paralytic ileus.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Increased bowel sounds with splashing – Appendix perforation, severe peritoneum inflammation, and small bowel obstruction.</a:t>
            </a:r>
          </a:p>
          <a:p>
            <a:r>
              <a:rPr lang="en-US" sz="2400" b="1" dirty="0">
                <a:latin typeface="Palatino Linotype" pitchFamily="18" charset="0"/>
              </a:rPr>
              <a:t>Temperature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Rises gradually to 38-40°C, accompanied by chills and shivering.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Axillary-Rectal Difference:</a:t>
            </a:r>
          </a:p>
          <a:p>
            <a:pPr lvl="2"/>
            <a:r>
              <a:rPr lang="en-US" sz="2000" b="0" dirty="0">
                <a:latin typeface="Palatino Linotype" pitchFamily="18" charset="0"/>
              </a:rPr>
              <a:t>Normally 0.5-1°C.</a:t>
            </a:r>
          </a:p>
          <a:p>
            <a:pPr lvl="2"/>
            <a:r>
              <a:rPr lang="en-US" sz="2000" b="0" i="1" dirty="0" err="1">
                <a:latin typeface="Palatino Linotype" pitchFamily="18" charset="0"/>
              </a:rPr>
              <a:t>Lenander's</a:t>
            </a:r>
            <a:r>
              <a:rPr lang="en-US" sz="2000" b="0" i="1" dirty="0">
                <a:latin typeface="Palatino Linotype" pitchFamily="18" charset="0"/>
              </a:rPr>
              <a:t> Sign</a:t>
            </a:r>
            <a:r>
              <a:rPr lang="en-US" sz="2000" b="0" dirty="0">
                <a:latin typeface="Palatino Linotype" pitchFamily="18" charset="0"/>
              </a:rPr>
              <a:t>: Difference &gt;1°C.</a:t>
            </a:r>
          </a:p>
          <a:p>
            <a:r>
              <a:rPr lang="en-US" sz="2400" b="1" dirty="0">
                <a:latin typeface="Palatino Linotype" pitchFamily="18" charset="0"/>
              </a:rPr>
              <a:t>Pulse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 smtClean="0">
                <a:latin typeface="Palatino Linotype" pitchFamily="18" charset="0"/>
              </a:rPr>
              <a:t>Increased </a:t>
            </a:r>
            <a:r>
              <a:rPr lang="en-US" sz="1800" dirty="0">
                <a:latin typeface="Palatino Linotype" pitchFamily="18" charset="0"/>
              </a:rPr>
              <a:t>(Tachycardia) - correlates with temperature rise.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Decreased (</a:t>
            </a:r>
            <a:r>
              <a:rPr lang="en-US" sz="1800" dirty="0" err="1">
                <a:latin typeface="Palatino Linotype" pitchFamily="18" charset="0"/>
              </a:rPr>
              <a:t>Bradycardia</a:t>
            </a:r>
            <a:r>
              <a:rPr lang="en-US" sz="1800" dirty="0">
                <a:latin typeface="Palatino Linotype" pitchFamily="18" charset="0"/>
              </a:rPr>
              <a:t>) - in complicated acute appendicitis.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895600" y="76200"/>
            <a:ext cx="6096000" cy="563563"/>
          </a:xfrm>
        </p:spPr>
        <p:txBody>
          <a:bodyPr/>
          <a:lstStyle/>
          <a:p>
            <a:pPr eaLnBrk="1" hangingPunct="1"/>
            <a:r>
              <a:rPr lang="en-US" sz="2400" dirty="0">
                <a:latin typeface="Palatino Linotype" pitchFamily="18" charset="0"/>
              </a:rPr>
              <a:t>Laboratory Findings in Acute Appendicitis</a:t>
            </a:r>
            <a:endParaRPr lang="en-US" sz="2400" dirty="0" smtClean="0">
              <a:latin typeface="Palatino Linotype" pitchFamily="18" charset="0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229600" cy="5943600"/>
          </a:xfrm>
          <a:solidFill>
            <a:schemeClr val="bg1"/>
          </a:solidFill>
        </p:spPr>
        <p:txBody>
          <a:bodyPr/>
          <a:lstStyle/>
          <a:p>
            <a:r>
              <a:rPr lang="sr-Latn-RS" sz="2000" b="1" dirty="0" smtClean="0">
                <a:latin typeface="Palatino Linotype" pitchFamily="18" charset="0"/>
              </a:rPr>
              <a:t>L</a:t>
            </a:r>
            <a:r>
              <a:rPr lang="en-US" sz="2000" b="1" dirty="0" err="1" smtClean="0">
                <a:latin typeface="Palatino Linotype" pitchFamily="18" charset="0"/>
              </a:rPr>
              <a:t>eukocytes</a:t>
            </a:r>
            <a:r>
              <a:rPr lang="en-US" sz="2000" b="1" dirty="0" smtClean="0">
                <a:latin typeface="Palatino Linotype" pitchFamily="18" charset="0"/>
              </a:rPr>
              <a:t> </a:t>
            </a:r>
            <a:r>
              <a:rPr lang="en-US" sz="2000" b="1" dirty="0">
                <a:latin typeface="Palatino Linotype" pitchFamily="18" charset="0"/>
              </a:rPr>
              <a:t>(WBC)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10,000 (75% neutrophils) - 90% cases.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18,000 (&gt; 90% neutrophils) - Gangrene and appendix perforation.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No increase: children &lt;2 </a:t>
            </a:r>
            <a:r>
              <a:rPr lang="en-US" sz="1600" dirty="0" err="1">
                <a:latin typeface="Palatino Linotype" pitchFamily="18" charset="0"/>
              </a:rPr>
              <a:t>yrs</a:t>
            </a:r>
            <a:r>
              <a:rPr lang="en-US" sz="1600" dirty="0">
                <a:latin typeface="Palatino Linotype" pitchFamily="18" charset="0"/>
              </a:rPr>
              <a:t>, elderly, </a:t>
            </a:r>
            <a:r>
              <a:rPr lang="en-US" sz="1600" dirty="0" err="1">
                <a:latin typeface="Palatino Linotype" pitchFamily="18" charset="0"/>
              </a:rPr>
              <a:t>anergic</a:t>
            </a:r>
            <a:r>
              <a:rPr lang="en-US" sz="1600" dirty="0">
                <a:latin typeface="Palatino Linotype" pitchFamily="18" charset="0"/>
              </a:rPr>
              <a:t> and exhausted individuals.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Neutrophil percentage is more significant.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Leukopenia &lt; 4,000 in septic patients (high neutrophil %).</a:t>
            </a:r>
          </a:p>
          <a:p>
            <a:r>
              <a:rPr lang="en-US" sz="2000" b="1" dirty="0">
                <a:latin typeface="Palatino Linotype" pitchFamily="18" charset="0"/>
              </a:rPr>
              <a:t>CRP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Elevated levels indicate acute appendicitis, especially in complicated cases.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Increases 12h post-onset.</a:t>
            </a:r>
          </a:p>
          <a:p>
            <a:r>
              <a:rPr lang="en-US" sz="2000" b="1" dirty="0">
                <a:latin typeface="Palatino Linotype" pitchFamily="18" charset="0"/>
              </a:rPr>
              <a:t>Le + % Neut. + CRP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Normal values indicate low likelihood of acute appendicitis.</a:t>
            </a:r>
          </a:p>
          <a:p>
            <a:r>
              <a:rPr lang="en-US" sz="2000" b="1" dirty="0">
                <a:latin typeface="Palatino Linotype" pitchFamily="18" charset="0"/>
              </a:rPr>
              <a:t>Urine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Differential diagnosis with urinary tract infection.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Normal findings in acute appendicitis.</a:t>
            </a:r>
          </a:p>
          <a:p>
            <a:pPr lvl="1"/>
            <a:r>
              <a:rPr lang="en-US" sz="1600" dirty="0" err="1">
                <a:latin typeface="Palatino Linotype" pitchFamily="18" charset="0"/>
              </a:rPr>
              <a:t>Retrocecal</a:t>
            </a:r>
            <a:r>
              <a:rPr lang="en-US" sz="1600" dirty="0">
                <a:latin typeface="Palatino Linotype" pitchFamily="18" charset="0"/>
              </a:rPr>
              <a:t> or pelvic location: few Le and </a:t>
            </a:r>
            <a:r>
              <a:rPr lang="en-US" sz="1600" dirty="0" err="1">
                <a:latin typeface="Palatino Linotype" pitchFamily="18" charset="0"/>
              </a:rPr>
              <a:t>Er</a:t>
            </a:r>
            <a:r>
              <a:rPr lang="en-US" sz="1600" dirty="0">
                <a:latin typeface="Palatino Linotype" pitchFamily="18" charset="0"/>
              </a:rPr>
              <a:t> (occasional hematuria), but no </a:t>
            </a:r>
            <a:r>
              <a:rPr lang="en-US" sz="1600" dirty="0" err="1">
                <a:latin typeface="Palatino Linotype" pitchFamily="18" charset="0"/>
              </a:rPr>
              <a:t>bacteriuria</a:t>
            </a:r>
            <a:r>
              <a:rPr lang="en-US" sz="1600" dirty="0">
                <a:latin typeface="Palatino Linotype" pitchFamily="18" charset="0"/>
              </a:rPr>
              <a:t>.</a:t>
            </a:r>
          </a:p>
          <a:p>
            <a:pPr algn="just" eaLnBrk="1" hangingPunct="1"/>
            <a:endParaRPr lang="ru-RU" sz="2000" b="0" dirty="0" smtClean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6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56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6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2743200" y="152400"/>
            <a:ext cx="5410200" cy="808038"/>
          </a:xfrm>
        </p:spPr>
        <p:txBody>
          <a:bodyPr/>
          <a:lstStyle/>
          <a:p>
            <a:pPr algn="ctr" eaLnBrk="1" hangingPunct="1"/>
            <a:r>
              <a:rPr lang="en-US" sz="2800" dirty="0">
                <a:latin typeface="Palatino Linotype" pitchFamily="18" charset="0"/>
              </a:rPr>
              <a:t>Alvarado Scoring System for Acute Appendicitis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26659" name="TextBox 4"/>
          <p:cNvSpPr txBox="1">
            <a:spLocks noChangeArrowheads="1"/>
          </p:cNvSpPr>
          <p:nvPr/>
        </p:nvSpPr>
        <p:spPr bwMode="auto">
          <a:xfrm>
            <a:off x="304800" y="4800600"/>
            <a:ext cx="73914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1800" dirty="0">
                <a:latin typeface="Palatino Linotype" pitchFamily="18" charset="0"/>
              </a:rPr>
              <a:t>Score Range: </a:t>
            </a:r>
            <a:r>
              <a:rPr lang="en-US" sz="1800" dirty="0" smtClean="0">
                <a:latin typeface="Palatino Linotype" pitchFamily="18" charset="0"/>
              </a:rPr>
              <a:t>0-10</a:t>
            </a:r>
            <a:endParaRPr lang="en-US" sz="1800" dirty="0">
              <a:latin typeface="Palatino Linotyp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800" dirty="0">
                <a:latin typeface="Palatino Linotype" pitchFamily="18" charset="0"/>
              </a:rPr>
              <a:t>&lt;3: Low likelihood of acute appendicitis. Patient can be discharged with outpatient follow-up.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>
                <a:latin typeface="Palatino Linotype" pitchFamily="18" charset="0"/>
              </a:rPr>
              <a:t>4-6: Further diagnostic tests required.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>
                <a:latin typeface="Palatino Linotype" pitchFamily="18" charset="0"/>
              </a:rPr>
              <a:t>≥7: High probability of acute appendicitis. Surgical intervention indicated</a:t>
            </a:r>
            <a:endParaRPr lang="en-US" sz="1800" dirty="0">
              <a:latin typeface="Palatino Linotyp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40" y="1075408"/>
            <a:ext cx="6217920" cy="3725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2408238" y="177800"/>
            <a:ext cx="6400800" cy="508000"/>
          </a:xfrm>
        </p:spPr>
        <p:txBody>
          <a:bodyPr/>
          <a:lstStyle/>
          <a:p>
            <a:pPr algn="ctr" eaLnBrk="1" hangingPunct="1"/>
            <a:r>
              <a:rPr lang="en-US" sz="2800" dirty="0">
                <a:latin typeface="Palatino Linotype" pitchFamily="18" charset="0"/>
              </a:rPr>
              <a:t> AIRS Scoring System for Acute Appendicitis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27701" name="TextBox 4"/>
          <p:cNvSpPr txBox="1">
            <a:spLocks noChangeArrowheads="1"/>
          </p:cNvSpPr>
          <p:nvPr/>
        </p:nvSpPr>
        <p:spPr bwMode="auto">
          <a:xfrm>
            <a:off x="228600" y="5257800"/>
            <a:ext cx="76962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1800" b="1" dirty="0">
                <a:latin typeface="Palatino Linotype" pitchFamily="18" charset="0"/>
              </a:rPr>
              <a:t>Score Range</a:t>
            </a:r>
            <a:r>
              <a:rPr lang="en-US" sz="1800" dirty="0">
                <a:latin typeface="Palatino Linotype" pitchFamily="18" charset="0"/>
              </a:rPr>
              <a:t>: 0-10</a:t>
            </a:r>
          </a:p>
          <a:p>
            <a:r>
              <a:rPr lang="en-US" sz="1800" b="1" dirty="0">
                <a:latin typeface="Palatino Linotype" pitchFamily="18" charset="0"/>
              </a:rPr>
              <a:t>&lt;3</a:t>
            </a:r>
            <a:r>
              <a:rPr lang="en-US" sz="1800" dirty="0">
                <a:latin typeface="Palatino Linotype" pitchFamily="18" charset="0"/>
              </a:rPr>
              <a:t>: Low likelihood of acute appendicitis. Patient can be discharged with outpatient follow-up.</a:t>
            </a:r>
          </a:p>
          <a:p>
            <a:r>
              <a:rPr lang="en-US" sz="1800" b="1" dirty="0">
                <a:latin typeface="Palatino Linotype" pitchFamily="18" charset="0"/>
              </a:rPr>
              <a:t>4-6</a:t>
            </a:r>
            <a:r>
              <a:rPr lang="en-US" sz="1800" dirty="0">
                <a:latin typeface="Palatino Linotype" pitchFamily="18" charset="0"/>
              </a:rPr>
              <a:t>: Further diagnostic tests required.</a:t>
            </a:r>
          </a:p>
          <a:p>
            <a:r>
              <a:rPr lang="en-US" sz="1800" b="1" dirty="0">
                <a:latin typeface="Palatino Linotype" pitchFamily="18" charset="0"/>
              </a:rPr>
              <a:t>≥7</a:t>
            </a:r>
            <a:r>
              <a:rPr lang="en-US" sz="1800" dirty="0">
                <a:latin typeface="Palatino Linotype" pitchFamily="18" charset="0"/>
              </a:rPr>
              <a:t>: High probability of acute appendicitis. Surgical intervention indicated.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990601"/>
            <a:ext cx="4480560" cy="4316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7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7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7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171700" y="25400"/>
            <a:ext cx="4381500" cy="755650"/>
          </a:xfrm>
        </p:spPr>
        <p:txBody>
          <a:bodyPr/>
          <a:lstStyle/>
          <a:p>
            <a:pPr eaLnBrk="1" hangingPunct="1"/>
            <a:r>
              <a:rPr lang="sr-Latn-RS" sz="2400" dirty="0">
                <a:latin typeface="Palatino Linotype" pitchFamily="18" charset="0"/>
              </a:rPr>
              <a:t>Radiographic Diagnosis in Acute Appendicitis</a:t>
            </a:r>
            <a:endParaRPr lang="en-US" sz="2400" dirty="0" smtClean="0">
              <a:latin typeface="Palatino Linotype" pitchFamily="18" charset="0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105400" cy="3657600"/>
          </a:xfrm>
          <a:solidFill>
            <a:schemeClr val="bg1"/>
          </a:solidFill>
        </p:spPr>
        <p:txBody>
          <a:bodyPr/>
          <a:lstStyle/>
          <a:p>
            <a:r>
              <a:rPr lang="en-US" sz="1800" b="1" dirty="0">
                <a:latin typeface="Palatino Linotype" pitchFamily="18" charset="0"/>
              </a:rPr>
              <a:t>Abdominal X-Ray (Standing)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Soft shadow in the right lower quadrant (50% cases) - </a:t>
            </a:r>
            <a:r>
              <a:rPr lang="en-US" sz="1400" dirty="0" err="1">
                <a:latin typeface="Palatino Linotype" pitchFamily="18" charset="0"/>
              </a:rPr>
              <a:t>Coprolith</a:t>
            </a:r>
            <a:r>
              <a:rPr lang="en-US" sz="14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Cecum distension.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Distended small bowel loops with hydro-</a:t>
            </a:r>
            <a:r>
              <a:rPr lang="en-US" sz="1400" dirty="0" err="1">
                <a:latin typeface="Palatino Linotype" pitchFamily="18" charset="0"/>
              </a:rPr>
              <a:t>aeric</a:t>
            </a:r>
            <a:r>
              <a:rPr lang="en-US" sz="1400" dirty="0">
                <a:latin typeface="Palatino Linotype" pitchFamily="18" charset="0"/>
              </a:rPr>
              <a:t> levels.</a:t>
            </a:r>
          </a:p>
          <a:p>
            <a:pPr lvl="1"/>
            <a:r>
              <a:rPr lang="en-US" sz="1400" dirty="0" err="1">
                <a:latin typeface="Palatino Linotype" pitchFamily="18" charset="0"/>
              </a:rPr>
              <a:t>Pneumoperitoneum</a:t>
            </a:r>
            <a:r>
              <a:rPr lang="en-US" sz="1400" dirty="0">
                <a:latin typeface="Palatino Linotype" pitchFamily="18" charset="0"/>
              </a:rPr>
              <a:t> - Cecum perforation.</a:t>
            </a:r>
          </a:p>
          <a:p>
            <a:r>
              <a:rPr lang="en-US" sz="1800" b="1" dirty="0">
                <a:latin typeface="Palatino Linotype" pitchFamily="18" charset="0"/>
              </a:rPr>
              <a:t>Note</a:t>
            </a:r>
            <a:r>
              <a:rPr lang="en-US" sz="1800" dirty="0">
                <a:latin typeface="Palatino Linotype" pitchFamily="18" charset="0"/>
              </a:rPr>
              <a:t>: Barium exams contraindicated.</a:t>
            </a:r>
          </a:p>
          <a:p>
            <a:r>
              <a:rPr lang="en-US" sz="1800" b="1" dirty="0">
                <a:latin typeface="Palatino Linotype" pitchFamily="18" charset="0"/>
              </a:rPr>
              <a:t>Chest X-Ray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Inflammation of the lung's basal segments.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Noted in children, elderly, and debilitated individuals.</a:t>
            </a:r>
          </a:p>
          <a:p>
            <a:pPr lvl="1"/>
            <a:r>
              <a:rPr lang="en-US" sz="1400" dirty="0">
                <a:latin typeface="Palatino Linotype" pitchFamily="18" charset="0"/>
              </a:rPr>
              <a:t>Th10, Th11, and Th12 nerve irritation mimics acute </a:t>
            </a:r>
            <a:r>
              <a:rPr lang="en-US" sz="1400" dirty="0" smtClean="0">
                <a:latin typeface="Palatino Linotype" pitchFamily="18" charset="0"/>
              </a:rPr>
              <a:t>appendicitis</a:t>
            </a:r>
            <a:r>
              <a:rPr lang="en-US" sz="1400" dirty="0">
                <a:latin typeface="Palatino Linotype" pitchFamily="18" charset="0"/>
              </a:rPr>
              <a:t>.</a:t>
            </a: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9525"/>
            <a:ext cx="1982788" cy="301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6" descr="Pneumoperitone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027363"/>
            <a:ext cx="2676525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600" y="4479925"/>
            <a:ext cx="271780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2743200" y="76200"/>
            <a:ext cx="6324600" cy="508000"/>
          </a:xfrm>
        </p:spPr>
        <p:txBody>
          <a:bodyPr/>
          <a:lstStyle/>
          <a:p>
            <a:pPr algn="ctr" eaLnBrk="1" hangingPunct="1"/>
            <a:r>
              <a:rPr lang="en-US" sz="2400" dirty="0">
                <a:latin typeface="Palatino Linotype" pitchFamily="18" charset="0"/>
              </a:rPr>
              <a:t>Abdominal Ultrasound in Acute Appendicitis</a:t>
            </a:r>
            <a:endParaRPr lang="en-US" sz="2400" dirty="0" smtClean="0">
              <a:latin typeface="Palatino Linotype" pitchFamily="18" charset="0"/>
            </a:endParaRPr>
          </a:p>
        </p:txBody>
      </p:sp>
      <p:sp>
        <p:nvSpPr>
          <p:cNvPr id="29699" name="Content Placeholder 3"/>
          <p:cNvSpPr>
            <a:spLocks noGrp="1"/>
          </p:cNvSpPr>
          <p:nvPr>
            <p:ph sz="half" idx="1"/>
          </p:nvPr>
        </p:nvSpPr>
        <p:spPr>
          <a:xfrm>
            <a:off x="76200" y="3505200"/>
            <a:ext cx="4495800" cy="3048000"/>
          </a:xfrm>
        </p:spPr>
        <p:txBody>
          <a:bodyPr/>
          <a:lstStyle/>
          <a:p>
            <a:pPr eaLnBrk="1" hangingPunct="1"/>
            <a:r>
              <a:rPr lang="en-US" sz="2400" dirty="0">
                <a:latin typeface="Palatino Linotype" pitchFamily="18" charset="0"/>
              </a:rPr>
              <a:t>Normal Appendix:</a:t>
            </a:r>
          </a:p>
          <a:p>
            <a:pPr eaLnBrk="1" hangingPunct="1"/>
            <a:endParaRPr lang="en-US" sz="2400" dirty="0">
              <a:latin typeface="Palatino Linotype" pitchFamily="18" charset="0"/>
            </a:endParaRP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Diameter: &lt; 6mm</a:t>
            </a: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Wall thickness: &lt; 2mm</a:t>
            </a: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Tubular, no peristalsis, starts from cecum base.</a:t>
            </a: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Diameter &lt; 5mm: Rule out acute appendicitis.</a:t>
            </a:r>
            <a:endParaRPr lang="en-US" sz="1400" b="0" dirty="0" smtClean="0">
              <a:latin typeface="Palatino Linotype" pitchFamily="18" charset="0"/>
            </a:endParaRPr>
          </a:p>
        </p:txBody>
      </p:sp>
      <p:sp>
        <p:nvSpPr>
          <p:cNvPr id="29700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3352800"/>
            <a:ext cx="4267200" cy="35052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z="2400" dirty="0">
                <a:latin typeface="Palatino Linotype" pitchFamily="18" charset="0"/>
              </a:rPr>
              <a:t>Acute Appendicitis</a:t>
            </a:r>
            <a:r>
              <a:rPr lang="en-US" sz="2400" dirty="0" smtClean="0">
                <a:latin typeface="Palatino Linotype" pitchFamily="18" charset="0"/>
              </a:rPr>
              <a:t>:</a:t>
            </a:r>
            <a:endParaRPr lang="en-US" sz="2400" dirty="0">
              <a:latin typeface="Palatino Linotype" pitchFamily="18" charset="0"/>
            </a:endParaRP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Wall thickening: &gt; 3mm</a:t>
            </a: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Free </a:t>
            </a:r>
            <a:r>
              <a:rPr lang="en-US" sz="2000" dirty="0" err="1">
                <a:latin typeface="Palatino Linotype" pitchFamily="18" charset="0"/>
              </a:rPr>
              <a:t>periappendicular</a:t>
            </a:r>
            <a:r>
              <a:rPr lang="en-US" sz="2000" dirty="0">
                <a:latin typeface="Palatino Linotype" pitchFamily="18" charset="0"/>
              </a:rPr>
              <a:t> fluid.</a:t>
            </a: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Diameter: 7-10mm (Observation) &amp; &gt;10mm (Surgery).</a:t>
            </a: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Non-compressible tubular structure with </a:t>
            </a:r>
            <a:r>
              <a:rPr lang="en-US" sz="2000" dirty="0" err="1">
                <a:latin typeface="Palatino Linotype" pitchFamily="18" charset="0"/>
              </a:rPr>
              <a:t>coprolith</a:t>
            </a:r>
            <a:r>
              <a:rPr lang="en-US" sz="2000" dirty="0">
                <a:latin typeface="Palatino Linotype" pitchFamily="18" charset="0"/>
              </a:rPr>
              <a:t>.</a:t>
            </a: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Presence of abscess.</a:t>
            </a:r>
          </a:p>
          <a:p>
            <a:pPr lvl="1" eaLnBrk="1" hangingPunct="1"/>
            <a:r>
              <a:rPr lang="en-US" sz="2000" dirty="0">
                <a:latin typeface="Palatino Linotype" pitchFamily="18" charset="0"/>
              </a:rPr>
              <a:t>Sensitivity: 90%.</a:t>
            </a:r>
            <a:endParaRPr lang="en-US" sz="1600" b="0" dirty="0" smtClean="0">
              <a:latin typeface="Palatino Linotype" pitchFamily="18" charset="0"/>
            </a:endParaRPr>
          </a:p>
        </p:txBody>
      </p:sp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685800"/>
            <a:ext cx="9144000" cy="267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4"/>
          <p:cNvSpPr>
            <a:spLocks noGrp="1"/>
          </p:cNvSpPr>
          <p:nvPr>
            <p:ph type="title"/>
          </p:nvPr>
        </p:nvSpPr>
        <p:spPr>
          <a:xfrm>
            <a:off x="2590800" y="476250"/>
            <a:ext cx="5294313" cy="508000"/>
          </a:xfrm>
        </p:spPr>
        <p:txBody>
          <a:bodyPr/>
          <a:lstStyle/>
          <a:p>
            <a:pPr eaLnBrk="1" hangingPunct="1"/>
            <a:r>
              <a:rPr lang="en-US" sz="2800" dirty="0">
                <a:latin typeface="Palatino Linotype" pitchFamily="18" charset="0"/>
              </a:rPr>
              <a:t>CT Abdomen in Acute Appendicitis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30723" name="Content Placeholder 5"/>
          <p:cNvSpPr>
            <a:spLocks noGrp="1"/>
          </p:cNvSpPr>
          <p:nvPr>
            <p:ph idx="1"/>
          </p:nvPr>
        </p:nvSpPr>
        <p:spPr>
          <a:xfrm>
            <a:off x="-152400" y="2163763"/>
            <a:ext cx="4648200" cy="4419600"/>
          </a:xfrm>
        </p:spPr>
        <p:txBody>
          <a:bodyPr/>
          <a:lstStyle/>
          <a:p>
            <a:r>
              <a:rPr lang="en-US" sz="2400" b="1" dirty="0">
                <a:latin typeface="Palatino Linotype" pitchFamily="18" charset="0"/>
              </a:rPr>
              <a:t>Acute Appendicitis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Inflamed appendix: Dilated (&gt;5 mm) with thickened wall.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Signs of inflammation:</a:t>
            </a:r>
          </a:p>
          <a:p>
            <a:pPr lvl="2"/>
            <a:r>
              <a:rPr lang="en-US" sz="2000" b="0" dirty="0">
                <a:latin typeface="Palatino Linotype" pitchFamily="18" charset="0"/>
              </a:rPr>
              <a:t>Thickening of </a:t>
            </a:r>
            <a:r>
              <a:rPr lang="en-US" sz="2000" b="0" dirty="0" err="1">
                <a:latin typeface="Palatino Linotype" pitchFamily="18" charset="0"/>
              </a:rPr>
              <a:t>periappendicular</a:t>
            </a:r>
            <a:r>
              <a:rPr lang="en-US" sz="2000" b="0" dirty="0">
                <a:latin typeface="Palatino Linotype" pitchFamily="18" charset="0"/>
              </a:rPr>
              <a:t> fat &amp; </a:t>
            </a:r>
            <a:r>
              <a:rPr lang="en-US" sz="2000" b="0" dirty="0" err="1">
                <a:latin typeface="Palatino Linotype" pitchFamily="18" charset="0"/>
              </a:rPr>
              <a:t>mesoappendix</a:t>
            </a:r>
            <a:r>
              <a:rPr lang="en-US" sz="2000" b="0" dirty="0">
                <a:latin typeface="Palatino Linotype" pitchFamily="18" charset="0"/>
              </a:rPr>
              <a:t>.</a:t>
            </a:r>
          </a:p>
          <a:p>
            <a:pPr lvl="2"/>
            <a:r>
              <a:rPr lang="en-US" sz="2000" b="0" dirty="0" err="1">
                <a:latin typeface="Palatino Linotype" pitchFamily="18" charset="0"/>
              </a:rPr>
              <a:t>Periappendicular</a:t>
            </a:r>
            <a:r>
              <a:rPr lang="en-US" sz="2000" b="0" dirty="0">
                <a:latin typeface="Palatino Linotype" pitchFamily="18" charset="0"/>
              </a:rPr>
              <a:t> </a:t>
            </a:r>
            <a:r>
              <a:rPr lang="en-US" sz="2000" b="0" dirty="0" err="1">
                <a:latin typeface="Palatino Linotype" pitchFamily="18" charset="0"/>
              </a:rPr>
              <a:t>phlegmon</a:t>
            </a:r>
            <a:r>
              <a:rPr lang="en-US" sz="2000" b="0" dirty="0">
                <a:latin typeface="Palatino Linotype" pitchFamily="18" charset="0"/>
              </a:rPr>
              <a:t> and free fluid.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Visualization of </a:t>
            </a:r>
            <a:r>
              <a:rPr lang="en-US" sz="2000" dirty="0" err="1">
                <a:latin typeface="Palatino Linotype" pitchFamily="18" charset="0"/>
              </a:rPr>
              <a:t>fecalith</a:t>
            </a:r>
            <a:r>
              <a:rPr lang="en-US" sz="20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Sensitivity: 97%.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Rational use advised.</a:t>
            </a:r>
          </a:p>
        </p:txBody>
      </p:sp>
      <p:pic>
        <p:nvPicPr>
          <p:cNvPr id="30724" name="Picture 2" descr="Appendicitis - Wikiped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00" y="1143000"/>
            <a:ext cx="4551363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AutoShape 4" descr="CT Scans in the Diagnosis of Appendicitis | Journal of Ethics | American  Medical Association"/>
          <p:cNvSpPr>
            <a:spLocks noChangeAspect="1" noChangeArrowheads="1"/>
          </p:cNvSpPr>
          <p:nvPr/>
        </p:nvSpPr>
        <p:spPr bwMode="auto">
          <a:xfrm>
            <a:off x="176213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en-US"/>
          </a:p>
        </p:txBody>
      </p:sp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25875"/>
            <a:ext cx="4389438" cy="219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92100"/>
            <a:ext cx="66294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3200" b="0" dirty="0">
                <a:latin typeface="Palatino Linotype" pitchFamily="18" charset="0"/>
              </a:rPr>
              <a:t>Differential Diagnosis in Appendicitis</a:t>
            </a:r>
            <a:endParaRPr lang="en-US" sz="3200" dirty="0">
              <a:latin typeface="Palatino Linotype" pitchFamily="18" charset="0"/>
            </a:endParaRPr>
          </a:p>
        </p:txBody>
      </p:sp>
      <p:sp>
        <p:nvSpPr>
          <p:cNvPr id="31747" name="Rectangle 6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229600" cy="5257800"/>
          </a:xfrm>
        </p:spPr>
        <p:txBody>
          <a:bodyPr/>
          <a:lstStyle/>
          <a:p>
            <a:r>
              <a:rPr lang="sr-Latn-CS" sz="3200" dirty="0" smtClean="0">
                <a:latin typeface="Palatino Linotype" pitchFamily="18" charset="0"/>
              </a:rPr>
              <a:t>     </a:t>
            </a:r>
            <a:r>
              <a:rPr lang="en-US" sz="2400" b="1" dirty="0">
                <a:latin typeface="Palatino Linotype" pitchFamily="18" charset="0"/>
              </a:rPr>
              <a:t>Misdiagnosis Rates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Overall: 15% (1 in 7)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Women: 22% (1 in 4.5)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Men: 9.3% (1 in 11)</a:t>
            </a:r>
          </a:p>
          <a:p>
            <a:r>
              <a:rPr lang="en-US" sz="2400" b="1" dirty="0">
                <a:latin typeface="Palatino Linotype" pitchFamily="18" charset="0"/>
              </a:rPr>
              <a:t>Common Differential Diagnoses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Gastroenteritis (vomiting, diarrhea, then pain)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Gynecological conditions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Renal/Ureteral colic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Mesenteric lymphadenopathy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Acute </a:t>
            </a:r>
            <a:r>
              <a:rPr lang="en-US" sz="1800" dirty="0" err="1">
                <a:latin typeface="Palatino Linotype" pitchFamily="18" charset="0"/>
              </a:rPr>
              <a:t>cholecystitis</a:t>
            </a:r>
            <a:endParaRPr lang="en-US" sz="1800" dirty="0">
              <a:latin typeface="Palatino Linotype" pitchFamily="18" charset="0"/>
            </a:endParaRPr>
          </a:p>
          <a:p>
            <a:pPr lvl="1"/>
            <a:r>
              <a:rPr lang="en-US" sz="1800" dirty="0">
                <a:latin typeface="Palatino Linotype" pitchFamily="18" charset="0"/>
              </a:rPr>
              <a:t>Duodenal ulcer perforation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Acute pancreatitis</a:t>
            </a:r>
          </a:p>
          <a:p>
            <a:pPr lvl="1"/>
            <a:r>
              <a:rPr lang="en-US" sz="1800" dirty="0" err="1">
                <a:latin typeface="Palatino Linotype" pitchFamily="18" charset="0"/>
              </a:rPr>
              <a:t>Meckel's</a:t>
            </a:r>
            <a:r>
              <a:rPr lang="en-US" sz="1800" dirty="0">
                <a:latin typeface="Palatino Linotype" pitchFamily="18" charset="0"/>
              </a:rPr>
              <a:t> diverticulitis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828800" y="476250"/>
            <a:ext cx="7162800" cy="508000"/>
          </a:xfrm>
        </p:spPr>
        <p:txBody>
          <a:bodyPr/>
          <a:lstStyle/>
          <a:p>
            <a:pPr algn="ctr" eaLnBrk="1" hangingPunct="1"/>
            <a:r>
              <a:rPr lang="en-US" sz="2800" dirty="0">
                <a:latin typeface="Palatino Linotype" pitchFamily="18" charset="0"/>
              </a:rPr>
              <a:t>Complications of Acute Appendicitis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1600200" y="1041400"/>
            <a:ext cx="6408738" cy="5473700"/>
          </a:xfrm>
        </p:spPr>
        <p:txBody>
          <a:bodyPr/>
          <a:lstStyle/>
          <a:p>
            <a:r>
              <a:rPr lang="en-US" sz="2400" b="1" dirty="0">
                <a:latin typeface="Palatino Linotype" pitchFamily="18" charset="0"/>
              </a:rPr>
              <a:t>Types of Complications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r>
              <a:rPr lang="en-US" sz="2400" b="1" dirty="0">
                <a:latin typeface="Palatino Linotype" pitchFamily="18" charset="0"/>
              </a:rPr>
              <a:t>Mild</a:t>
            </a:r>
            <a:r>
              <a:rPr lang="en-US" sz="2400" dirty="0">
                <a:latin typeface="Palatino Linotype" pitchFamily="18" charset="0"/>
              </a:rPr>
              <a:t>: Inflammation confined to organ wall.</a:t>
            </a:r>
          </a:p>
          <a:p>
            <a:r>
              <a:rPr lang="en-US" sz="2400" b="1" dirty="0">
                <a:latin typeface="Palatino Linotype" pitchFamily="18" charset="0"/>
              </a:rPr>
              <a:t>Severe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Local spread: Localized peritonitis.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Widespread: Diffuse peritonitis after perforation.</a:t>
            </a:r>
          </a:p>
          <a:p>
            <a:r>
              <a:rPr lang="en-US" sz="2400" b="1" dirty="0">
                <a:latin typeface="Palatino Linotype" pitchFamily="18" charset="0"/>
              </a:rPr>
              <a:t>Key Points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Complications often after 12h from onset.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Common in children (&lt;5 years) &amp; elderly (&gt;65 years) - about 50%.</a:t>
            </a:r>
          </a:p>
          <a:p>
            <a:pPr lvl="2"/>
            <a:r>
              <a:rPr lang="en-US" sz="2000" b="0" dirty="0">
                <a:latin typeface="Palatino Linotype" pitchFamily="18" charset="0"/>
              </a:rPr>
              <a:t>Localized perforation results in abscess in the right iliac fossa.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Potential for metastatic abscesses &amp; other septic complications.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The Appendix - Retrocecal - Arterial supply - Appendicitis - TeachMeAnato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796925"/>
            <a:ext cx="420687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0"/>
            <a:ext cx="6324600" cy="8509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2400" dirty="0">
                <a:latin typeface="Palatino Linotype" pitchFamily="18" charset="0"/>
              </a:rPr>
              <a:t>APPENDIX VERMIFORMIS</a:t>
            </a:r>
            <a:br>
              <a:rPr lang="en-US" altLang="en-US" sz="2400" dirty="0">
                <a:latin typeface="Palatino Linotype" pitchFamily="18" charset="0"/>
              </a:rPr>
            </a:br>
            <a:endParaRPr lang="en-US" sz="2000" dirty="0">
              <a:latin typeface="Palatino Linotype" pitchFamily="18" charset="0"/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0" y="2667000"/>
            <a:ext cx="5181600" cy="41148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000" dirty="0" smtClean="0">
                <a:latin typeface="Palatino Linotype" pitchFamily="18" charset="0"/>
              </a:rPr>
              <a:t>Located on the posteromedial wall of the cecum</a:t>
            </a:r>
          </a:p>
          <a:p>
            <a:pPr eaLnBrk="1" hangingPunct="1"/>
            <a:r>
              <a:rPr lang="en-US" sz="2000" dirty="0" smtClean="0">
                <a:latin typeface="Palatino Linotype" pitchFamily="18" charset="0"/>
              </a:rPr>
              <a:t>Apex location: lower right abdominal quadrant, retroperitoneal, in the pelvis</a:t>
            </a:r>
          </a:p>
          <a:p>
            <a:pPr eaLnBrk="1" hangingPunct="1"/>
            <a:r>
              <a:rPr lang="en-US" sz="2000" dirty="0" smtClean="0">
                <a:latin typeface="Palatino Linotype" pitchFamily="18" charset="0"/>
              </a:rPr>
              <a:t>Appendix base is at the confluence of three </a:t>
            </a:r>
            <a:r>
              <a:rPr lang="en-US" sz="2000" dirty="0" err="1" smtClean="0">
                <a:latin typeface="Palatino Linotype" pitchFamily="18" charset="0"/>
              </a:rPr>
              <a:t>taeniae</a:t>
            </a:r>
            <a:endParaRPr lang="en-US" sz="2000" dirty="0" smtClean="0">
              <a:latin typeface="Palatino Linotype" pitchFamily="18" charset="0"/>
            </a:endParaRPr>
          </a:p>
          <a:p>
            <a:pPr eaLnBrk="1" hangingPunct="1"/>
            <a:r>
              <a:rPr lang="en-US" sz="2000" dirty="0" smtClean="0">
                <a:latin typeface="Palatino Linotype" pitchFamily="18" charset="0"/>
              </a:rPr>
              <a:t>2.5 cm below the </a:t>
            </a:r>
            <a:r>
              <a:rPr lang="en-US" sz="2000" dirty="0" err="1" smtClean="0">
                <a:latin typeface="Palatino Linotype" pitchFamily="18" charset="0"/>
              </a:rPr>
              <a:t>ileocecal</a:t>
            </a:r>
            <a:r>
              <a:rPr lang="en-US" sz="2000" dirty="0" smtClean="0">
                <a:latin typeface="Palatino Linotype" pitchFamily="18" charset="0"/>
              </a:rPr>
              <a:t> valve</a:t>
            </a:r>
          </a:p>
          <a:p>
            <a:pPr eaLnBrk="1" hangingPunct="1"/>
            <a:r>
              <a:rPr lang="en-US" sz="2000" dirty="0" smtClean="0">
                <a:latin typeface="Palatino Linotype" pitchFamily="18" charset="0"/>
              </a:rPr>
              <a:t>Average length: 6-9 cm (ranges &lt;1 to &gt;30 cm)</a:t>
            </a:r>
          </a:p>
          <a:p>
            <a:pPr eaLnBrk="1" hangingPunct="1"/>
            <a:r>
              <a:rPr lang="en-US" sz="2000" dirty="0" smtClean="0">
                <a:latin typeface="Palatino Linotype" pitchFamily="18" charset="0"/>
              </a:rPr>
              <a:t>Appendix wall diameter: 3-8mm, pathological if &gt;10 mm</a:t>
            </a:r>
            <a:endParaRPr lang="sr-Latn-CS" sz="2000" dirty="0" smtClean="0">
              <a:latin typeface="Palatino Linotype" pitchFamily="18" charset="0"/>
            </a:endParaRPr>
          </a:p>
        </p:txBody>
      </p:sp>
      <p:pic>
        <p:nvPicPr>
          <p:cNvPr id="6149" name="Picture 8" descr="Normal appendix. a, b Transverse gray-scale US images with (a) and... |  Download Scientific Diagra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075" y="3581400"/>
            <a:ext cx="4022725" cy="32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5029200" y="152400"/>
            <a:ext cx="3581400" cy="508000"/>
          </a:xfrm>
        </p:spPr>
        <p:txBody>
          <a:bodyPr/>
          <a:lstStyle/>
          <a:p>
            <a:pPr algn="ctr" eaLnBrk="1" hangingPunct="1"/>
            <a:r>
              <a:rPr lang="sr-Latn-RS" dirty="0" smtClean="0">
                <a:latin typeface="Palatino Linotype" pitchFamily="18" charset="0"/>
              </a:rPr>
              <a:t>Peritonitis</a:t>
            </a:r>
            <a:endParaRPr lang="en-US" dirty="0" smtClean="0">
              <a:latin typeface="Palatino Linotype" pitchFamily="18" charset="0"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0" y="381000"/>
            <a:ext cx="5029200" cy="6096000"/>
          </a:xfrm>
          <a:solidFill>
            <a:srgbClr val="FFFFFF"/>
          </a:solidFill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Cause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Perforation of the appendix → entry of pathogens into peritoneal cavity → neuroendocrine &amp; </a:t>
            </a:r>
            <a:r>
              <a:rPr lang="en-US" sz="1600" dirty="0" err="1">
                <a:latin typeface="Palatino Linotype" pitchFamily="18" charset="0"/>
              </a:rPr>
              <a:t>humoral</a:t>
            </a:r>
            <a:r>
              <a:rPr lang="en-US" sz="1600" dirty="0">
                <a:latin typeface="Palatino Linotype" pitchFamily="18" charset="0"/>
              </a:rPr>
              <a:t> activation.</a:t>
            </a:r>
          </a:p>
          <a:p>
            <a:r>
              <a:rPr lang="en-US" sz="1600" b="1" dirty="0">
                <a:latin typeface="Palatino Linotype" pitchFamily="18" charset="0"/>
              </a:rPr>
              <a:t>Peritoneum Changes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Hyperemic</a:t>
            </a:r>
          </a:p>
          <a:p>
            <a:r>
              <a:rPr lang="en-US" sz="1600" dirty="0" err="1">
                <a:latin typeface="Palatino Linotype" pitchFamily="18" charset="0"/>
              </a:rPr>
              <a:t>Leukocytic</a:t>
            </a:r>
            <a:r>
              <a:rPr lang="en-US" sz="1600" dirty="0">
                <a:latin typeface="Palatino Linotype" pitchFamily="18" charset="0"/>
              </a:rPr>
              <a:t> infiltration</a:t>
            </a:r>
          </a:p>
          <a:p>
            <a:r>
              <a:rPr lang="en-US" sz="1600" dirty="0">
                <a:latin typeface="Palatino Linotype" pitchFamily="18" charset="0"/>
              </a:rPr>
              <a:t>Degeneration &amp; desquamation of mesothelium</a:t>
            </a:r>
          </a:p>
          <a:p>
            <a:r>
              <a:rPr lang="en-US" sz="1600" dirty="0">
                <a:latin typeface="Palatino Linotype" pitchFamily="18" charset="0"/>
              </a:rPr>
              <a:t>Exudation of </a:t>
            </a:r>
            <a:r>
              <a:rPr lang="en-US" sz="1600" dirty="0" err="1">
                <a:latin typeface="Palatino Linotype" pitchFamily="18" charset="0"/>
              </a:rPr>
              <a:t>sero-fibrinous</a:t>
            </a:r>
            <a:r>
              <a:rPr lang="en-US" sz="1600" dirty="0">
                <a:latin typeface="Palatino Linotype" pitchFamily="18" charset="0"/>
              </a:rPr>
              <a:t> content</a:t>
            </a:r>
          </a:p>
          <a:p>
            <a:r>
              <a:rPr lang="en-US" sz="1600" b="1" dirty="0">
                <a:latin typeface="Palatino Linotype" pitchFamily="18" charset="0"/>
              </a:rPr>
              <a:t>Types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Localized to Diffuse</a:t>
            </a:r>
          </a:p>
          <a:p>
            <a:r>
              <a:rPr lang="en-US" sz="1600" b="1" dirty="0">
                <a:latin typeface="Palatino Linotype" pitchFamily="18" charset="0"/>
              </a:rPr>
              <a:t>Effects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Fluid loss to third space: Initially 20% TBW, up to 50% in severe cases.</a:t>
            </a:r>
          </a:p>
          <a:p>
            <a:r>
              <a:rPr lang="en-US" sz="1600" dirty="0">
                <a:latin typeface="Palatino Linotype" pitchFamily="18" charset="0"/>
              </a:rPr>
              <a:t>Intestines: Wall ischemia &amp; increased microbial permeability.</a:t>
            </a:r>
          </a:p>
          <a:p>
            <a:r>
              <a:rPr lang="en-US" sz="1600" dirty="0">
                <a:latin typeface="Palatino Linotype" pitchFamily="18" charset="0"/>
              </a:rPr>
              <a:t>Hemodynamic disturbances: Tachycardia, hypotension.</a:t>
            </a:r>
          </a:p>
          <a:p>
            <a:r>
              <a:rPr lang="en-US" sz="1600" dirty="0">
                <a:latin typeface="Palatino Linotype" pitchFamily="18" charset="0"/>
              </a:rPr>
              <a:t>Dehydration, electrolyte imbalance: Hypokalemia, </a:t>
            </a:r>
            <a:r>
              <a:rPr lang="en-US" sz="1600" dirty="0" err="1">
                <a:latin typeface="Palatino Linotype" pitchFamily="18" charset="0"/>
              </a:rPr>
              <a:t>hypoproteinemia</a:t>
            </a:r>
            <a:r>
              <a:rPr lang="en-US" sz="1600" dirty="0">
                <a:latin typeface="Palatino Linotype" pitchFamily="18" charset="0"/>
              </a:rPr>
              <a:t>, metabolic acidosis.</a:t>
            </a:r>
          </a:p>
          <a:p>
            <a:pPr eaLnBrk="1" hangingPunct="1"/>
            <a:endParaRPr lang="sr-Cyrl-RS" sz="1600" dirty="0" smtClean="0">
              <a:latin typeface="Palatino Linotype" pitchFamily="18" charset="0"/>
            </a:endParaRPr>
          </a:p>
        </p:txBody>
      </p:sp>
      <p:pic>
        <p:nvPicPr>
          <p:cNvPr id="33796" name="Picture 2" descr="Laparoscopic appendectomy - perforation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5" y="838200"/>
            <a:ext cx="3657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238" y="2895600"/>
            <a:ext cx="2925762" cy="387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37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7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7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590800" y="476250"/>
            <a:ext cx="5294313" cy="508000"/>
          </a:xfrm>
        </p:spPr>
        <p:txBody>
          <a:bodyPr/>
          <a:lstStyle/>
          <a:p>
            <a:pPr algn="ctr" eaLnBrk="1" hangingPunct="1"/>
            <a:r>
              <a:rPr lang="sr-Latn-RS" dirty="0">
                <a:latin typeface="Palatino Linotype" pitchFamily="18" charset="0"/>
              </a:rPr>
              <a:t>Clinical Manifestations of Peritonitis</a:t>
            </a:r>
            <a:endParaRPr lang="en-US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76200" y="1374775"/>
            <a:ext cx="6400800" cy="5473700"/>
          </a:xfrm>
          <a:solidFill>
            <a:srgbClr val="FFFFFF"/>
          </a:solidFill>
        </p:spPr>
        <p:txBody>
          <a:bodyPr/>
          <a:lstStyle/>
          <a:p>
            <a:r>
              <a:rPr lang="en-US" sz="2000" b="1" dirty="0">
                <a:latin typeface="Palatino Linotype" pitchFamily="18" charset="0"/>
              </a:rPr>
              <a:t>Symptoms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r>
              <a:rPr lang="en-US" sz="2000" b="1" dirty="0">
                <a:latin typeface="Palatino Linotype" pitchFamily="18" charset="0"/>
              </a:rPr>
              <a:t>Pain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Sudden onset, intense, unbearable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Begins in right iliac region, spreads across abdomen (putrid peritonitis)</a:t>
            </a:r>
          </a:p>
          <a:p>
            <a:r>
              <a:rPr lang="en-US" sz="2000" b="1" dirty="0">
                <a:latin typeface="Palatino Linotype" pitchFamily="18" charset="0"/>
              </a:rPr>
              <a:t>Abdominal Muscle Defense</a:t>
            </a:r>
            <a:r>
              <a:rPr lang="en-US" sz="2000" dirty="0">
                <a:latin typeface="Palatino Linotype" pitchFamily="18" charset="0"/>
              </a:rPr>
              <a:t>: Pronounced on right side</a:t>
            </a:r>
          </a:p>
          <a:p>
            <a:r>
              <a:rPr lang="en-US" sz="2000" b="1" dirty="0">
                <a:latin typeface="Palatino Linotype" pitchFamily="18" charset="0"/>
              </a:rPr>
              <a:t>Peritoneal Reaction</a:t>
            </a:r>
            <a:r>
              <a:rPr lang="en-US" sz="2000" dirty="0">
                <a:latin typeface="Palatino Linotype" pitchFamily="18" charset="0"/>
              </a:rPr>
              <a:t>: Skin hyperesthesia</a:t>
            </a:r>
          </a:p>
          <a:p>
            <a:r>
              <a:rPr lang="en-US" sz="2000" b="1" dirty="0">
                <a:latin typeface="Palatino Linotype" pitchFamily="18" charset="0"/>
              </a:rPr>
              <a:t>Vomiting</a:t>
            </a:r>
            <a:r>
              <a:rPr lang="en-US" sz="2000" dirty="0">
                <a:latin typeface="Palatino Linotype" pitchFamily="18" charset="0"/>
              </a:rPr>
              <a:t>: Initially bile-tinged → becomes dark and copious</a:t>
            </a:r>
          </a:p>
          <a:p>
            <a:r>
              <a:rPr lang="en-US" sz="2000" b="1" dirty="0">
                <a:latin typeface="Palatino Linotype" pitchFamily="18" charset="0"/>
              </a:rPr>
              <a:t>Pulse</a:t>
            </a:r>
            <a:r>
              <a:rPr lang="en-US" sz="2000" dirty="0">
                <a:latin typeface="Palatino Linotype" pitchFamily="18" charset="0"/>
              </a:rPr>
              <a:t>: &gt;100 </a:t>
            </a:r>
            <a:r>
              <a:rPr lang="en-US" sz="2000" dirty="0" err="1">
                <a:latin typeface="Palatino Linotype" pitchFamily="18" charset="0"/>
              </a:rPr>
              <a:t>bpm</a:t>
            </a:r>
            <a:endParaRPr lang="en-US" sz="2000" dirty="0">
              <a:latin typeface="Palatino Linotype" pitchFamily="18" charset="0"/>
            </a:endParaRPr>
          </a:p>
          <a:p>
            <a:r>
              <a:rPr lang="en-US" sz="2000" b="1" dirty="0">
                <a:latin typeface="Palatino Linotype" pitchFamily="18" charset="0"/>
              </a:rPr>
              <a:t>Temperature</a:t>
            </a:r>
            <a:r>
              <a:rPr lang="en-US" sz="2000" dirty="0">
                <a:latin typeface="Palatino Linotype" pitchFamily="18" charset="0"/>
              </a:rPr>
              <a:t>: Elevated</a:t>
            </a:r>
          </a:p>
          <a:p>
            <a:r>
              <a:rPr lang="en-US" sz="2000" b="1" dirty="0">
                <a:latin typeface="Palatino Linotype" pitchFamily="18" charset="0"/>
              </a:rPr>
              <a:t>Appearance</a:t>
            </a:r>
            <a:r>
              <a:rPr lang="en-US" sz="2000" dirty="0">
                <a:latin typeface="Palatino Linotype" pitchFamily="18" charset="0"/>
              </a:rPr>
              <a:t>: </a:t>
            </a:r>
            <a:r>
              <a:rPr lang="en-US" sz="2000" dirty="0" err="1">
                <a:latin typeface="Palatino Linotype" pitchFamily="18" charset="0"/>
              </a:rPr>
              <a:t>Facies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hippocratica</a:t>
            </a:r>
            <a:r>
              <a:rPr lang="en-US" sz="2000" dirty="0">
                <a:latin typeface="Palatino Linotype" pitchFamily="18" charset="0"/>
              </a:rPr>
              <a:t> - tensed, pale, often </a:t>
            </a:r>
            <a:r>
              <a:rPr lang="en-US" sz="2000" dirty="0" err="1">
                <a:latin typeface="Palatino Linotype" pitchFamily="18" charset="0"/>
              </a:rPr>
              <a:t>blueish</a:t>
            </a:r>
            <a:r>
              <a:rPr lang="en-US" sz="2000" dirty="0">
                <a:latin typeface="Palatino Linotype" pitchFamily="18" charset="0"/>
              </a:rPr>
              <a:t> face with sunken eyes.</a:t>
            </a:r>
          </a:p>
          <a:p>
            <a:r>
              <a:rPr lang="en-US" sz="2000" b="1" dirty="0">
                <a:latin typeface="Palatino Linotype" pitchFamily="18" charset="0"/>
              </a:rPr>
              <a:t>Treatment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r>
              <a:rPr lang="en-US" sz="2000" b="1" dirty="0">
                <a:latin typeface="Palatino Linotype" pitchFamily="18" charset="0"/>
              </a:rPr>
              <a:t>URGENT SURGERY</a:t>
            </a:r>
            <a:r>
              <a:rPr lang="en-US" sz="2000" dirty="0">
                <a:latin typeface="Palatino Linotype" pitchFamily="18" charset="0"/>
              </a:rPr>
              <a:t>.</a:t>
            </a:r>
          </a:p>
        </p:txBody>
      </p:sp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438400"/>
            <a:ext cx="211455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514600" y="22225"/>
            <a:ext cx="5943600" cy="508000"/>
          </a:xfrm>
        </p:spPr>
        <p:txBody>
          <a:bodyPr/>
          <a:lstStyle/>
          <a:p>
            <a:pPr eaLnBrk="1" hangingPunct="1"/>
            <a:r>
              <a:rPr lang="en-US" sz="3200" b="0" dirty="0">
                <a:latin typeface="Palatino Linotype" pitchFamily="18" charset="0"/>
              </a:rPr>
              <a:t>Appendicular Infiltrate</a:t>
            </a:r>
            <a:endParaRPr lang="sr-Cyrl-RS" sz="3200" dirty="0" smtClean="0">
              <a:latin typeface="Palatino Linotype" pitchFamily="18" charset="0"/>
            </a:endParaRP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5408613" cy="5473700"/>
          </a:xfrm>
          <a:solidFill>
            <a:srgbClr val="FFFFFF"/>
          </a:solidFill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Characteristics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Inflammation extension to surrounding tissues.</a:t>
            </a:r>
          </a:p>
          <a:p>
            <a:r>
              <a:rPr lang="en-US" sz="1600" dirty="0">
                <a:latin typeface="Palatino Linotype" pitchFamily="18" charset="0"/>
              </a:rPr>
              <a:t>Limited by peritoneum due to its plastic property.</a:t>
            </a:r>
          </a:p>
          <a:p>
            <a:r>
              <a:rPr lang="en-US" sz="1600" dirty="0">
                <a:latin typeface="Palatino Linotype" pitchFamily="18" charset="0"/>
              </a:rPr>
              <a:t>Distinct tumefaction in right iliac fossa due to inflammation of appendix, cecum, greater </a:t>
            </a:r>
            <a:r>
              <a:rPr lang="en-US" sz="1600" dirty="0" err="1">
                <a:latin typeface="Palatino Linotype" pitchFamily="18" charset="0"/>
              </a:rPr>
              <a:t>omentum</a:t>
            </a:r>
            <a:r>
              <a:rPr lang="en-US" sz="1600" dirty="0">
                <a:latin typeface="Palatino Linotype" pitchFamily="18" charset="0"/>
              </a:rPr>
              <a:t>, and </a:t>
            </a:r>
            <a:r>
              <a:rPr lang="en-US" sz="1600" dirty="0" err="1">
                <a:latin typeface="Palatino Linotype" pitchFamily="18" charset="0"/>
              </a:rPr>
              <a:t>ileal</a:t>
            </a:r>
            <a:r>
              <a:rPr lang="en-US" sz="1600" dirty="0">
                <a:latin typeface="Palatino Linotype" pitchFamily="18" charset="0"/>
              </a:rPr>
              <a:t> loops (plastron).</a:t>
            </a:r>
          </a:p>
          <a:p>
            <a:r>
              <a:rPr lang="en-US" sz="1600" dirty="0">
                <a:latin typeface="Palatino Linotype" pitchFamily="18" charset="0"/>
              </a:rPr>
              <a:t>Elastic consistency, tender on touch, dull on percussion.</a:t>
            </a:r>
          </a:p>
          <a:p>
            <a:r>
              <a:rPr lang="en-US" sz="1600" dirty="0">
                <a:latin typeface="Palatino Linotype" pitchFamily="18" charset="0"/>
              </a:rPr>
              <a:t>Symptoms last for 5-7 days.</a:t>
            </a:r>
          </a:p>
          <a:p>
            <a:r>
              <a:rPr lang="en-US" sz="1600" b="1" dirty="0">
                <a:latin typeface="Palatino Linotype" pitchFamily="18" charset="0"/>
              </a:rPr>
              <a:t>Evolution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Can resolve or lead to abscess formation and eventually diffused peritonitis.</a:t>
            </a:r>
          </a:p>
          <a:p>
            <a:r>
              <a:rPr lang="en-US" sz="1600" b="1" dirty="0">
                <a:latin typeface="Palatino Linotype" pitchFamily="18" charset="0"/>
              </a:rPr>
              <a:t>Management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CT diagnostic.</a:t>
            </a:r>
          </a:p>
          <a:p>
            <a:r>
              <a:rPr lang="en-US" sz="1600" dirty="0">
                <a:latin typeface="Palatino Linotype" pitchFamily="18" charset="0"/>
              </a:rPr>
              <a:t>Antibiotic therapy followed by delayed appendectomy (6-12 weeks).</a:t>
            </a:r>
          </a:p>
          <a:p>
            <a:r>
              <a:rPr lang="en-US" sz="1600" dirty="0">
                <a:latin typeface="Palatino Linotype" pitchFamily="18" charset="0"/>
              </a:rPr>
              <a:t>Daily monitoring: general condition, local examination, and leukocytosis.</a:t>
            </a:r>
          </a:p>
          <a:p>
            <a:r>
              <a:rPr lang="en-US" sz="1600" dirty="0">
                <a:latin typeface="Palatino Linotype" pitchFamily="18" charset="0"/>
              </a:rPr>
              <a:t>Any progression, abscess, or diffuse peritonitis warrants emergency surgery.</a:t>
            </a:r>
          </a:p>
          <a:p>
            <a:pPr algn="just" eaLnBrk="1" hangingPunct="1"/>
            <a:endParaRPr lang="en-US" sz="1600" dirty="0" smtClean="0">
              <a:latin typeface="Palatino Linotype" pitchFamily="18" charset="0"/>
            </a:endParaRP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143000"/>
            <a:ext cx="3108325" cy="241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038600"/>
            <a:ext cx="275272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8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8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8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5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58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8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58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2286000" y="-31750"/>
            <a:ext cx="6172200" cy="508000"/>
          </a:xfrm>
        </p:spPr>
        <p:txBody>
          <a:bodyPr/>
          <a:lstStyle/>
          <a:p>
            <a:pPr algn="ctr" eaLnBrk="1" hangingPunct="1"/>
            <a:r>
              <a:rPr lang="en-US" sz="2800" dirty="0">
                <a:latin typeface="Palatino Linotype" pitchFamily="18" charset="0"/>
              </a:rPr>
              <a:t>Appendicular Abscess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-9525" y="487363"/>
            <a:ext cx="5791200" cy="5473700"/>
          </a:xfrm>
          <a:solidFill>
            <a:srgbClr val="FFFFFF"/>
          </a:solidFill>
        </p:spPr>
        <p:txBody>
          <a:bodyPr/>
          <a:lstStyle/>
          <a:p>
            <a:r>
              <a:rPr lang="en-US" sz="1600" b="1" dirty="0">
                <a:latin typeface="Palatino Linotype" pitchFamily="18" charset="0"/>
              </a:rPr>
              <a:t>Features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Limited perforation leading to complication of infiltrate.</a:t>
            </a:r>
          </a:p>
          <a:p>
            <a:r>
              <a:rPr lang="en-US" sz="1600" dirty="0">
                <a:latin typeface="Palatino Linotype" pitchFamily="18" charset="0"/>
              </a:rPr>
              <a:t>Pus collection enclosed by adherent organs, often with a necrotic, amputated appendix.</a:t>
            </a:r>
          </a:p>
          <a:p>
            <a:r>
              <a:rPr lang="en-US" sz="1600" dirty="0">
                <a:latin typeface="Palatino Linotype" pitchFamily="18" charset="0"/>
              </a:rPr>
              <a:t>Gradually enlarges and may rupture into an adjacent organ, abdominal cavity, or through the abdominal wall.</a:t>
            </a:r>
          </a:p>
          <a:p>
            <a:r>
              <a:rPr lang="en-US" sz="1600" b="1" dirty="0">
                <a:latin typeface="Palatino Linotype" pitchFamily="18" charset="0"/>
              </a:rPr>
              <a:t>Clinical Presentation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Swollen tumefaction in the right iliac region.</a:t>
            </a:r>
          </a:p>
          <a:p>
            <a:r>
              <a:rPr lang="en-US" sz="1600" dirty="0">
                <a:latin typeface="Palatino Linotype" pitchFamily="18" charset="0"/>
              </a:rPr>
              <a:t>Fever up to 40°C, increased pain intensity.</a:t>
            </a:r>
          </a:p>
          <a:p>
            <a:r>
              <a:rPr lang="en-US" sz="1600" dirty="0">
                <a:latin typeface="Palatino Linotype" pitchFamily="18" charset="0"/>
              </a:rPr>
              <a:t>Abdominal muscle tightness, bowel paresis, bloating.</a:t>
            </a:r>
          </a:p>
          <a:p>
            <a:r>
              <a:rPr lang="en-US" sz="1600" dirty="0">
                <a:latin typeface="Palatino Linotype" pitchFamily="18" charset="0"/>
              </a:rPr>
              <a:t>Deep abscesses (</a:t>
            </a:r>
            <a:r>
              <a:rPr lang="en-US" sz="1600" dirty="0" err="1">
                <a:latin typeface="Palatino Linotype" pitchFamily="18" charset="0"/>
              </a:rPr>
              <a:t>retrocecal</a:t>
            </a:r>
            <a:r>
              <a:rPr lang="en-US" sz="1600" dirty="0">
                <a:latin typeface="Palatino Linotype" pitchFamily="18" charset="0"/>
              </a:rPr>
              <a:t>, pelvic, inter-intestinal) with unclear local </a:t>
            </a:r>
            <a:r>
              <a:rPr lang="en-US" sz="1600" dirty="0" err="1">
                <a:latin typeface="Palatino Linotype" pitchFamily="18" charset="0"/>
              </a:rPr>
              <a:t>suppurative</a:t>
            </a:r>
            <a:r>
              <a:rPr lang="en-US" sz="1600" dirty="0">
                <a:latin typeface="Palatino Linotype" pitchFamily="18" charset="0"/>
              </a:rPr>
              <a:t> signs. Importance of rectal and vaginal examinations.</a:t>
            </a:r>
          </a:p>
          <a:p>
            <a:r>
              <a:rPr lang="en-US" sz="1600" b="1" dirty="0">
                <a:latin typeface="Palatino Linotype" pitchFamily="18" charset="0"/>
              </a:rPr>
              <a:t>Diagnostics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Leukocytosis &gt; 20,000 with pronounced </a:t>
            </a:r>
            <a:r>
              <a:rPr lang="en-US" sz="1600" dirty="0" err="1">
                <a:latin typeface="Palatino Linotype" pitchFamily="18" charset="0"/>
              </a:rPr>
              <a:t>neutrophilia</a:t>
            </a:r>
            <a:r>
              <a:rPr lang="en-US" sz="1600" dirty="0">
                <a:latin typeface="Palatino Linotype" pitchFamily="18" charset="0"/>
              </a:rPr>
              <a:t> (90%).</a:t>
            </a:r>
          </a:p>
          <a:p>
            <a:r>
              <a:rPr lang="en-US" sz="1600" dirty="0">
                <a:latin typeface="Palatino Linotype" pitchFamily="18" charset="0"/>
              </a:rPr>
              <a:t>Abdominal ultrasound (EHO) &amp; CT.</a:t>
            </a:r>
          </a:p>
          <a:p>
            <a:r>
              <a:rPr lang="en-US" sz="1600" b="1" dirty="0">
                <a:latin typeface="Palatino Linotype" pitchFamily="18" charset="0"/>
              </a:rPr>
              <a:t>Treatment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r>
              <a:rPr lang="en-US" sz="1600" dirty="0">
                <a:latin typeface="Palatino Linotype" pitchFamily="18" charset="0"/>
              </a:rPr>
              <a:t>Surgical.</a:t>
            </a:r>
          </a:p>
          <a:p>
            <a:r>
              <a:rPr lang="en-US" sz="1600" dirty="0">
                <a:latin typeface="Palatino Linotype" pitchFamily="18" charset="0"/>
              </a:rPr>
              <a:t>Conservative: Antibiotics, pause in oral intake, fluid replacement, and percutaneous drainage</a:t>
            </a:r>
            <a:r>
              <a:rPr lang="en-US" sz="1600" dirty="0" smtClean="0">
                <a:latin typeface="Palatino Linotype" pitchFamily="18" charset="0"/>
              </a:rPr>
              <a:t>.</a:t>
            </a:r>
            <a:endParaRPr lang="en-US" sz="1600" dirty="0">
              <a:latin typeface="Palatino Linotype" pitchFamily="18" charset="0"/>
            </a:endParaRP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7363"/>
            <a:ext cx="3397250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651125"/>
            <a:ext cx="3157538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05400"/>
            <a:ext cx="2103438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6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68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68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68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686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2590800" y="0"/>
            <a:ext cx="6324600" cy="508000"/>
          </a:xfrm>
        </p:spPr>
        <p:txBody>
          <a:bodyPr/>
          <a:lstStyle/>
          <a:p>
            <a:pPr eaLnBrk="1" hangingPunct="1"/>
            <a:r>
              <a:rPr lang="en-US" sz="2800" dirty="0">
                <a:latin typeface="Palatino Linotype" pitchFamily="18" charset="0"/>
              </a:rPr>
              <a:t>Distant Septic Complications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687388" y="762000"/>
            <a:ext cx="8456612" cy="2654300"/>
          </a:xfrm>
          <a:solidFill>
            <a:srgbClr val="FFFFFF"/>
          </a:solidFill>
        </p:spPr>
        <p:txBody>
          <a:bodyPr/>
          <a:lstStyle/>
          <a:p>
            <a:r>
              <a:rPr lang="en-US" sz="1400" b="1" dirty="0">
                <a:latin typeface="Palatino Linotype" pitchFamily="18" charset="0"/>
              </a:rPr>
              <a:t>Transmission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r>
              <a:rPr lang="en-US" sz="1400" dirty="0">
                <a:latin typeface="Palatino Linotype" pitchFamily="18" charset="0"/>
              </a:rPr>
              <a:t>Blood, lymph, or direct spread of infection.</a:t>
            </a:r>
          </a:p>
          <a:p>
            <a:r>
              <a:rPr lang="en-US" sz="1400" b="1" dirty="0">
                <a:latin typeface="Palatino Linotype" pitchFamily="18" charset="0"/>
              </a:rPr>
              <a:t>Complications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r>
              <a:rPr lang="en-US" sz="1400" b="1" dirty="0" err="1">
                <a:latin typeface="Palatino Linotype" pitchFamily="18" charset="0"/>
              </a:rPr>
              <a:t>Pylephlebitis</a:t>
            </a:r>
            <a:r>
              <a:rPr lang="en-US" sz="1400" b="1" dirty="0">
                <a:latin typeface="Palatino Linotype" pitchFamily="18" charset="0"/>
              </a:rPr>
              <a:t> (</a:t>
            </a:r>
            <a:r>
              <a:rPr lang="en-US" sz="1400" b="1" dirty="0" err="1">
                <a:latin typeface="Palatino Linotype" pitchFamily="18" charset="0"/>
              </a:rPr>
              <a:t>Suppurative</a:t>
            </a:r>
            <a:r>
              <a:rPr lang="en-US" sz="1400" b="1" dirty="0">
                <a:latin typeface="Palatino Linotype" pitchFamily="18" charset="0"/>
              </a:rPr>
              <a:t> Phlebitis of Portal Vein)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200" b="0" dirty="0">
                <a:latin typeface="Palatino Linotype" pitchFamily="18" charset="0"/>
              </a:rPr>
              <a:t>Chills, shivering, high fever.</a:t>
            </a:r>
          </a:p>
          <a:p>
            <a:pPr lvl="1"/>
            <a:r>
              <a:rPr lang="en-US" sz="1200" b="0" dirty="0">
                <a:latin typeface="Palatino Linotype" pitchFamily="18" charset="0"/>
              </a:rPr>
              <a:t>May lead to liver abscesses.</a:t>
            </a:r>
          </a:p>
          <a:p>
            <a:r>
              <a:rPr lang="en-US" sz="1400" b="1" dirty="0">
                <a:latin typeface="Palatino Linotype" pitchFamily="18" charset="0"/>
              </a:rPr>
              <a:t>Liver Abscesses</a:t>
            </a:r>
            <a:r>
              <a:rPr lang="en-US" sz="1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200" b="0" dirty="0">
                <a:latin typeface="Palatino Linotype" pitchFamily="18" charset="0"/>
              </a:rPr>
              <a:t>Numerous, small, scattered, primarily in the right lobe.</a:t>
            </a:r>
          </a:p>
          <a:p>
            <a:pPr lvl="1"/>
            <a:r>
              <a:rPr lang="en-US" sz="1200" b="0" dirty="0">
                <a:latin typeface="Palatino Linotype" pitchFamily="18" charset="0"/>
              </a:rPr>
              <a:t>Severe patient condition, pain beneath right rib, high temperature, accelerated pulse, jaundice onset.</a:t>
            </a:r>
          </a:p>
          <a:p>
            <a:pPr lvl="1"/>
            <a:r>
              <a:rPr lang="en-US" sz="1200" b="0" dirty="0">
                <a:latin typeface="Palatino Linotype" pitchFamily="18" charset="0"/>
              </a:rPr>
              <a:t>Diagnostics: Abdominal ultrasound &amp; CT.</a:t>
            </a:r>
          </a:p>
          <a:p>
            <a:r>
              <a:rPr lang="en-US" sz="1400" b="1" dirty="0" err="1">
                <a:latin typeface="Palatino Linotype" pitchFamily="18" charset="0"/>
              </a:rPr>
              <a:t>Subphrenic</a:t>
            </a:r>
            <a:r>
              <a:rPr lang="en-US" sz="1400" b="1" dirty="0">
                <a:latin typeface="Palatino Linotype" pitchFamily="18" charset="0"/>
              </a:rPr>
              <a:t> Abscess</a:t>
            </a:r>
            <a:endParaRPr lang="en-US" sz="1400" dirty="0">
              <a:latin typeface="Palatino Linotype" pitchFamily="18" charset="0"/>
            </a:endParaRPr>
          </a:p>
          <a:p>
            <a:r>
              <a:rPr lang="en-US" sz="1400" b="1" dirty="0" err="1">
                <a:latin typeface="Palatino Linotype" pitchFamily="18" charset="0"/>
              </a:rPr>
              <a:t>Pleuritis</a:t>
            </a:r>
            <a:endParaRPr lang="en-US" sz="1400" dirty="0">
              <a:latin typeface="Palatino Linotype" pitchFamily="18" charset="0"/>
            </a:endParaRPr>
          </a:p>
          <a:p>
            <a:r>
              <a:rPr lang="en-US" sz="1400" b="1" dirty="0">
                <a:latin typeface="Palatino Linotype" pitchFamily="18" charset="0"/>
              </a:rPr>
              <a:t>Lung Abscess</a:t>
            </a:r>
            <a:endParaRPr lang="en-US" sz="1400" dirty="0">
              <a:latin typeface="Palatino Linotype" pitchFamily="18" charset="0"/>
            </a:endParaRPr>
          </a:p>
          <a:p>
            <a:r>
              <a:rPr lang="en-US" sz="1400" b="1" dirty="0">
                <a:latin typeface="Palatino Linotype" pitchFamily="18" charset="0"/>
              </a:rPr>
              <a:t>Brain Abscess</a:t>
            </a:r>
            <a:endParaRPr lang="en-US" sz="1400" dirty="0">
              <a:latin typeface="Palatino Linotype" pitchFamily="18" charset="0"/>
            </a:endParaRPr>
          </a:p>
          <a:p>
            <a:pPr eaLnBrk="1" hangingPunct="1"/>
            <a:endParaRPr lang="sr-Cyrl-RS" sz="1050" dirty="0" smtClean="0">
              <a:latin typeface="Palatino Linotype" pitchFamily="18" charset="0"/>
            </a:endParaRPr>
          </a:p>
        </p:txBody>
      </p:sp>
      <p:pic>
        <p:nvPicPr>
          <p:cNvPr id="37892" name="Picture 2" descr="Appendix vermiformis (straight arrow) drains to SMV (a). Appendicitis... | 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124200"/>
            <a:ext cx="3657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4876800"/>
            <a:ext cx="509587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8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8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7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8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8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8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8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78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8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8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2209800" y="476250"/>
            <a:ext cx="6705600" cy="508000"/>
          </a:xfrm>
        </p:spPr>
        <p:txBody>
          <a:bodyPr/>
          <a:lstStyle/>
          <a:p>
            <a:pPr eaLnBrk="1" hangingPunct="1"/>
            <a:r>
              <a:rPr lang="en-US" sz="3200" dirty="0">
                <a:latin typeface="Palatino Linotype" pitchFamily="18" charset="0"/>
              </a:rPr>
              <a:t>Acute Appendicitis Treatment</a:t>
            </a:r>
            <a:endParaRPr lang="en-US" sz="3200" dirty="0" smtClean="0">
              <a:latin typeface="Palatino Linotype" pitchFamily="18" charset="0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1828800" y="1219200"/>
            <a:ext cx="6408738" cy="5473700"/>
          </a:xfrm>
        </p:spPr>
        <p:txBody>
          <a:bodyPr/>
          <a:lstStyle/>
          <a:p>
            <a:r>
              <a:rPr lang="en-US" sz="2400" b="1" dirty="0">
                <a:latin typeface="Palatino Linotype" pitchFamily="18" charset="0"/>
              </a:rPr>
              <a:t>Primary Treatment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r>
              <a:rPr lang="en-US" sz="2400" b="1" dirty="0">
                <a:latin typeface="Palatino Linotype" pitchFamily="18" charset="0"/>
              </a:rPr>
              <a:t>Surgery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Operate immediately upon diagnosis.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Always operate if in doubt.</a:t>
            </a:r>
          </a:p>
          <a:p>
            <a:r>
              <a:rPr lang="en-US" sz="2400" b="1" dirty="0">
                <a:latin typeface="Palatino Linotype" pitchFamily="18" charset="0"/>
              </a:rPr>
              <a:t>Specific Cases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r>
              <a:rPr lang="en-US" sz="2400" b="1" dirty="0">
                <a:latin typeface="Palatino Linotype" pitchFamily="18" charset="0"/>
              </a:rPr>
              <a:t>Appendicular Infiltrate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Treat with antibiotics.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Monitor daily; operate for acute abdomen symptoms.</a:t>
            </a:r>
          </a:p>
          <a:p>
            <a:r>
              <a:rPr lang="en-US" sz="2400" b="1" dirty="0">
                <a:latin typeface="Palatino Linotype" pitchFamily="18" charset="0"/>
              </a:rPr>
              <a:t>Appendicular Abscess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Drainage + antibiotic treatment.</a:t>
            </a:r>
          </a:p>
          <a:p>
            <a:r>
              <a:rPr lang="en-US" sz="2400" b="1" dirty="0">
                <a:latin typeface="Palatino Linotype" pitchFamily="18" charset="0"/>
              </a:rPr>
              <a:t>Diffuse Peritonitis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b="0" dirty="0">
                <a:latin typeface="Palatino Linotype" pitchFamily="18" charset="0"/>
              </a:rPr>
              <a:t>Operate, remove appendix + antibiotics.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89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9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9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2667000" y="476250"/>
            <a:ext cx="6477000" cy="508000"/>
          </a:xfrm>
        </p:spPr>
        <p:txBody>
          <a:bodyPr/>
          <a:lstStyle/>
          <a:p>
            <a:pPr eaLnBrk="1" hangingPunct="1"/>
            <a:r>
              <a:rPr lang="en-US" dirty="0">
                <a:latin typeface="Palatino Linotype" pitchFamily="18" charset="0"/>
              </a:rPr>
              <a:t>Conservative Treatment for Appendicitis</a:t>
            </a:r>
            <a:br>
              <a:rPr 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1447800" y="1219200"/>
            <a:ext cx="7399338" cy="5473700"/>
          </a:xfrm>
        </p:spPr>
        <p:txBody>
          <a:bodyPr/>
          <a:lstStyle/>
          <a:p>
            <a:r>
              <a:rPr lang="en-US" sz="2400" b="1" dirty="0">
                <a:latin typeface="Palatino Linotype" pitchFamily="18" charset="0"/>
              </a:rPr>
              <a:t>When?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Surgery not available.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Patient refuses surgery.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Anesthesia contraindications + uncomplicated acute appendicitis.</a:t>
            </a:r>
          </a:p>
          <a:p>
            <a:r>
              <a:rPr lang="en-US" sz="2400" b="1" dirty="0">
                <a:latin typeface="Palatino Linotype" pitchFamily="18" charset="0"/>
              </a:rPr>
              <a:t>Treatment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Broad-spectrum antibiotics.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Fluid and electrolyte replacement.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Analgesics.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92100"/>
            <a:ext cx="65532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altLang="en-US" dirty="0">
                <a:latin typeface="Palatino Linotype" pitchFamily="18" charset="0"/>
              </a:rPr>
              <a:t>APPENDIX VERMIFORMIS</a:t>
            </a:r>
            <a:br>
              <a:rPr lang="en-US" alt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1988" name="Picture 5" descr="Treatment usually consists of appendectomy (surgical removal of the appendix)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9600" y="292100"/>
            <a:ext cx="68072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altLang="en-US" dirty="0">
                <a:latin typeface="Palatino Linotype" pitchFamily="18" charset="0"/>
              </a:rPr>
              <a:t>APPENDIX VERMIFORMIS</a:t>
            </a:r>
            <a:br>
              <a:rPr lang="en-US" alt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3012" name="Picture 6" descr="An example of an infected appendix that has been removed and the resulting incisional scar from an appendectomy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92100"/>
            <a:ext cx="66294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>
                <a:latin typeface="Palatino Linotype" pitchFamily="18" charset="0"/>
              </a:rPr>
              <a:t>APPENDIX VERMIFORMIS</a:t>
            </a:r>
            <a:br>
              <a:rPr lang="en-US" alt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4036" name="Picture 6" descr="Step 1 of 8: The appendix is located in the lower abdomen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Palatino Linotype" pitchFamily="18" charset="0"/>
              </a:rPr>
              <a:t>Appendix Anatomy</a:t>
            </a:r>
          </a:p>
        </p:txBody>
      </p:sp>
      <p:sp>
        <p:nvSpPr>
          <p:cNvPr id="7171" name="Content Placeholder 5"/>
          <p:cNvSpPr>
            <a:spLocks noGrp="1"/>
          </p:cNvSpPr>
          <p:nvPr>
            <p:ph idx="1"/>
          </p:nvPr>
        </p:nvSpPr>
        <p:spPr>
          <a:xfrm>
            <a:off x="152400" y="1905000"/>
            <a:ext cx="4038600" cy="4114800"/>
          </a:xfrm>
          <a:solidFill>
            <a:srgbClr val="FFFF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>
                <a:latin typeface="Palatino Linotype" pitchFamily="18" charset="0"/>
              </a:rPr>
              <a:t>Arterial </a:t>
            </a:r>
            <a:r>
              <a:rPr lang="en-US" sz="2000" dirty="0">
                <a:latin typeface="Palatino Linotype" pitchFamily="18" charset="0"/>
              </a:rPr>
              <a:t>Vascularization:</a:t>
            </a:r>
          </a:p>
          <a:p>
            <a:pPr marL="0" indent="0" eaLnBrk="1" hangingPunct="1">
              <a:buNone/>
              <a:defRPr/>
            </a:pPr>
            <a:r>
              <a:rPr lang="en-US" sz="2000" dirty="0">
                <a:latin typeface="Palatino Linotype" pitchFamily="18" charset="0"/>
              </a:rPr>
              <a:t>a. </a:t>
            </a:r>
            <a:r>
              <a:rPr lang="en-US" sz="2000" dirty="0" err="1">
                <a:latin typeface="Palatino Linotype" pitchFamily="18" charset="0"/>
              </a:rPr>
              <a:t>appendicularis</a:t>
            </a:r>
            <a:r>
              <a:rPr lang="en-US" sz="2000" dirty="0">
                <a:latin typeface="Palatino Linotype" pitchFamily="18" charset="0"/>
              </a:rPr>
              <a:t> - branch of</a:t>
            </a:r>
          </a:p>
          <a:p>
            <a:pPr marL="0" indent="0" eaLnBrk="1" hangingPunct="1">
              <a:buNone/>
              <a:defRPr/>
            </a:pPr>
            <a:r>
              <a:rPr lang="en-US" sz="2000" dirty="0">
                <a:latin typeface="Palatino Linotype" pitchFamily="18" charset="0"/>
              </a:rPr>
              <a:t>a. </a:t>
            </a:r>
            <a:r>
              <a:rPr lang="en-US" sz="2000" dirty="0" err="1">
                <a:latin typeface="Palatino Linotype" pitchFamily="18" charset="0"/>
              </a:rPr>
              <a:t>ileocolicae</a:t>
            </a:r>
            <a:endParaRPr lang="en-US" sz="2000" dirty="0">
              <a:latin typeface="Palatino Linotype" pitchFamily="18" charset="0"/>
            </a:endParaRPr>
          </a:p>
          <a:p>
            <a:pPr eaLnBrk="1" hangingPunct="1">
              <a:defRPr/>
            </a:pPr>
            <a:r>
              <a:rPr lang="en-US" sz="2000" dirty="0" smtClean="0">
                <a:latin typeface="Palatino Linotype" pitchFamily="18" charset="0"/>
              </a:rPr>
              <a:t>Innervation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 eaLnBrk="1" hangingPunct="1">
              <a:defRPr/>
            </a:pPr>
            <a:r>
              <a:rPr lang="en-US" sz="1600" dirty="0" smtClean="0">
                <a:latin typeface="Palatino Linotype" pitchFamily="18" charset="0"/>
              </a:rPr>
              <a:t>Sympathetic </a:t>
            </a:r>
            <a:r>
              <a:rPr lang="en-US" sz="1600" dirty="0">
                <a:latin typeface="Palatino Linotype" pitchFamily="18" charset="0"/>
              </a:rPr>
              <a:t>– plexus </a:t>
            </a:r>
            <a:r>
              <a:rPr lang="en-US" sz="1600" dirty="0" err="1">
                <a:latin typeface="Palatino Linotype" pitchFamily="18" charset="0"/>
              </a:rPr>
              <a:t>mesentericus</a:t>
            </a:r>
            <a:r>
              <a:rPr lang="en-US" sz="1600" dirty="0">
                <a:latin typeface="Palatino Linotype" pitchFamily="18" charset="0"/>
              </a:rPr>
              <a:t> superior (T10-L1)</a:t>
            </a:r>
          </a:p>
          <a:p>
            <a:pPr lvl="1" eaLnBrk="1" hangingPunct="1">
              <a:defRPr/>
            </a:pPr>
            <a:r>
              <a:rPr lang="en-US" sz="1600" dirty="0" smtClean="0">
                <a:latin typeface="Palatino Linotype" pitchFamily="18" charset="0"/>
              </a:rPr>
              <a:t>Parasympathetic </a:t>
            </a:r>
            <a:r>
              <a:rPr lang="en-US" sz="1600" dirty="0">
                <a:latin typeface="Palatino Linotype" pitchFamily="18" charset="0"/>
              </a:rPr>
              <a:t>– </a:t>
            </a:r>
            <a:r>
              <a:rPr lang="en-US" sz="1600" dirty="0" err="1">
                <a:latin typeface="Palatino Linotype" pitchFamily="18" charset="0"/>
              </a:rPr>
              <a:t>Vagus</a:t>
            </a:r>
            <a:r>
              <a:rPr lang="en-US" sz="1600" dirty="0">
                <a:latin typeface="Palatino Linotype" pitchFamily="18" charset="0"/>
              </a:rPr>
              <a:t> nerve</a:t>
            </a:r>
            <a:endParaRPr lang="sr-Latn-RS" sz="1200" b="0" dirty="0" smtClean="0">
              <a:latin typeface="Palatino Linotype" pitchFamily="18" charset="0"/>
            </a:endParaRPr>
          </a:p>
        </p:txBody>
      </p:sp>
      <p:pic>
        <p:nvPicPr>
          <p:cNvPr id="7172" name="Picture 2" descr="The Appendix - Retrocecal - Arterial supply - Appendicitis - TeachMeAnatom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66800"/>
            <a:ext cx="4467225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963" y="4129088"/>
            <a:ext cx="4846637" cy="265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92100"/>
            <a:ext cx="67056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>
                <a:latin typeface="Palatino Linotype" pitchFamily="18" charset="0"/>
              </a:rPr>
              <a:t>APPENDIX VERMIFORMIS</a:t>
            </a:r>
            <a:br>
              <a:rPr lang="en-US" alt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5060" name="Picture 6" descr="Step 2 of 8: The mesentery (the tissue that suspends the appendix and carries blood vessels to the appendix) is divided from the appendix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92100"/>
            <a:ext cx="66294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>
                <a:latin typeface="Palatino Linotype" pitchFamily="18" charset="0"/>
              </a:rPr>
              <a:t>APPENDIX VERMIFORMIS</a:t>
            </a:r>
            <a:br>
              <a:rPr lang="en-US" alt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6084" name="Picture 6" descr="Step 4 of 8: The base of the appendix is tied off using a pre-tied suture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92100"/>
            <a:ext cx="64770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>
                <a:latin typeface="Palatino Linotype" pitchFamily="18" charset="0"/>
              </a:rPr>
              <a:t>APPENDIX VERMIFORMIS</a:t>
            </a:r>
            <a:br>
              <a:rPr lang="en-US" alt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7108" name="Picture 6" descr="Step 6 of 8: The suture is cut using scissors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92100"/>
            <a:ext cx="67056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>
                <a:latin typeface="Palatino Linotype" pitchFamily="18" charset="0"/>
              </a:rPr>
              <a:t>APPENDIX VERMIFORMIS</a:t>
            </a:r>
            <a:br>
              <a:rPr lang="en-US" alt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8132" name="Picture 6" descr="Step 7 of 8: The appendix is cut free and ready to be removed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92100"/>
            <a:ext cx="65532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>
                <a:latin typeface="Palatino Linotype" pitchFamily="18" charset="0"/>
              </a:rPr>
              <a:t>APPENDIX VERMIFORMIS</a:t>
            </a:r>
            <a:br>
              <a:rPr lang="en-US" alt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49156" name="Picture 6" descr="Step 8 of 8: The operation is complete and inspected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300"/>
            <a:ext cx="91440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2114550" y="0"/>
            <a:ext cx="7029450" cy="508000"/>
          </a:xfrm>
        </p:spPr>
        <p:txBody>
          <a:bodyPr/>
          <a:lstStyle/>
          <a:p>
            <a:pPr eaLnBrk="1" hangingPunct="1"/>
            <a:r>
              <a:rPr lang="en-US" sz="2800" b="0" dirty="0">
                <a:latin typeface="Palatino Linotype" pitchFamily="18" charset="0"/>
              </a:rPr>
              <a:t>Acute Appendicitis in Pregnancy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858250" cy="5873750"/>
          </a:xfrm>
          <a:solidFill>
            <a:srgbClr val="FFFFFF"/>
          </a:solidFill>
        </p:spPr>
        <p:txBody>
          <a:bodyPr/>
          <a:lstStyle/>
          <a:p>
            <a:r>
              <a:rPr lang="en-US" sz="1800" b="1" dirty="0">
                <a:latin typeface="Palatino Linotype" pitchFamily="18" charset="0"/>
              </a:rPr>
              <a:t>Key Points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Most common surgical issue during pregnancy.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Occurs in 1 out of 800 pregnancies.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Rare in the third trimester.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Difficult diagnosis due to similar pregnancy symptoms and anatomical changes.</a:t>
            </a:r>
          </a:p>
          <a:p>
            <a:r>
              <a:rPr lang="en-US" sz="1800" b="1" dirty="0">
                <a:latin typeface="Palatino Linotype" pitchFamily="18" charset="0"/>
              </a:rPr>
              <a:t>Symptoms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Sudden pain in the right lower quadrant.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Migratory pain: around the navel then lower right quadrant (60%).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Pain during palpation not clear, check for:</a:t>
            </a:r>
          </a:p>
          <a:p>
            <a:pPr lvl="2"/>
            <a:r>
              <a:rPr lang="en-US" sz="1600" b="0" dirty="0">
                <a:latin typeface="Palatino Linotype" pitchFamily="18" charset="0"/>
              </a:rPr>
              <a:t>Elevated position.</a:t>
            </a:r>
          </a:p>
          <a:p>
            <a:pPr lvl="2"/>
            <a:r>
              <a:rPr lang="en-US" sz="1600" b="0" dirty="0">
                <a:latin typeface="Palatino Linotype" pitchFamily="18" charset="0"/>
              </a:rPr>
              <a:t>Patient turned to the left.</a:t>
            </a:r>
          </a:p>
          <a:p>
            <a:pPr lvl="2"/>
            <a:r>
              <a:rPr lang="en-US" sz="1600" b="0" dirty="0">
                <a:latin typeface="Palatino Linotype" pitchFamily="18" charset="0"/>
              </a:rPr>
              <a:t>Pushing the uterus from the left.</a:t>
            </a:r>
          </a:p>
          <a:p>
            <a:pPr lvl="2"/>
            <a:r>
              <a:rPr lang="en-US" sz="1600" b="0" dirty="0">
                <a:latin typeface="Palatino Linotype" pitchFamily="18" charset="0"/>
              </a:rPr>
              <a:t>Lifting right leg.</a:t>
            </a:r>
          </a:p>
          <a:p>
            <a:r>
              <a:rPr lang="en-US" sz="1800" b="1" dirty="0">
                <a:latin typeface="Palatino Linotype" pitchFamily="18" charset="0"/>
              </a:rPr>
              <a:t>Diagnostics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Leukocytosis: normal during pregnancy, significant over 16,000 (in 40%).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Fewer complications like perforation.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Abdominal ultrasound and MR.</a:t>
            </a:r>
          </a:p>
          <a:p>
            <a:r>
              <a:rPr lang="en-US" sz="1800" b="1" dirty="0">
                <a:latin typeface="Palatino Linotype" pitchFamily="18" charset="0"/>
              </a:rPr>
              <a:t>Treatment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Surgical intervention.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Fetal loss in 4% of cases; premature birth in 10%.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2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22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22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2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2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2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2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22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22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22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22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22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22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22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22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2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222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22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222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222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222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222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222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222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222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2057400" y="38100"/>
            <a:ext cx="7086600" cy="508000"/>
          </a:xfrm>
        </p:spPr>
        <p:txBody>
          <a:bodyPr/>
          <a:lstStyle/>
          <a:p>
            <a:pPr algn="ctr" eaLnBrk="1" hangingPunct="1"/>
            <a:r>
              <a:rPr lang="en-US" sz="2400" dirty="0">
                <a:latin typeface="Palatino Linotype" pitchFamily="18" charset="0"/>
              </a:rPr>
              <a:t>Acute Appendicitis in the Elderly</a:t>
            </a:r>
            <a:endParaRPr lang="en-US" sz="2400" dirty="0" smtClean="0">
              <a:latin typeface="Palatino Linotype" pitchFamily="18" charset="0"/>
            </a:endParaRP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611188" y="984250"/>
            <a:ext cx="8075612" cy="5473700"/>
          </a:xfrm>
          <a:solidFill>
            <a:srgbClr val="FFFFFF"/>
          </a:solidFill>
        </p:spPr>
        <p:txBody>
          <a:bodyPr/>
          <a:lstStyle/>
          <a:p>
            <a:r>
              <a:rPr lang="en-US" sz="2000" b="1" dirty="0">
                <a:latin typeface="Palatino Linotype" pitchFamily="18" charset="0"/>
              </a:rPr>
              <a:t>Key Points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Rare occurrence but difficult diagnosis due to subtle symptoms.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High incidence of perforation (50-70%), especially over 80 years.</a:t>
            </a:r>
          </a:p>
          <a:p>
            <a:r>
              <a:rPr lang="en-US" sz="2000" b="1" dirty="0">
                <a:latin typeface="Palatino Linotype" pitchFamily="18" charset="0"/>
              </a:rPr>
              <a:t>Clinical Presentation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Initial: Pain, abdominal bloating, slight nausea, constipation.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Mild pain in the right lower quadrant (95% report).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Sensitivity in right lower quadrant less pronounced than younger patients.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Rare migratory pain.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Muscle rigidity less evident.</a:t>
            </a:r>
          </a:p>
          <a:p>
            <a:r>
              <a:rPr lang="en-US" sz="2000" b="1" dirty="0">
                <a:latin typeface="Palatino Linotype" pitchFamily="18" charset="0"/>
              </a:rPr>
              <a:t>Risk Factors for Perforation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Temperature &gt;38°C.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Neutrophil dominance &gt;76%.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Other factors: male, anorexic patients, prolonged pain before admission.</a:t>
            </a:r>
          </a:p>
          <a:p>
            <a:r>
              <a:rPr lang="en-US" sz="2000" b="1" dirty="0">
                <a:latin typeface="Palatino Linotype" pitchFamily="18" charset="0"/>
              </a:rPr>
              <a:t>Treatment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600" dirty="0">
                <a:latin typeface="Palatino Linotype" pitchFamily="18" charset="0"/>
              </a:rPr>
              <a:t>Laparoscopic appendectomy.</a:t>
            </a:r>
          </a:p>
          <a:p>
            <a:r>
              <a:rPr lang="en-US" sz="2000" b="1" dirty="0">
                <a:latin typeface="Palatino Linotype" pitchFamily="18" charset="0"/>
              </a:rPr>
              <a:t>Note</a:t>
            </a:r>
            <a:r>
              <a:rPr lang="en-US" sz="2000" dirty="0">
                <a:latin typeface="Palatino Linotype" pitchFamily="18" charset="0"/>
              </a:rPr>
              <a:t>: Increased morbidity and mortality.</a:t>
            </a:r>
          </a:p>
          <a:p>
            <a:pPr algn="just" eaLnBrk="1" hangingPunct="1"/>
            <a:endParaRPr lang="sr-Cyrl-RS" sz="2000" dirty="0" smtClean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3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3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32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2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32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32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32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2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32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32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325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32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32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325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325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325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325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325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325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325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2209800" y="476250"/>
            <a:ext cx="6629400" cy="508000"/>
          </a:xfrm>
        </p:spPr>
        <p:txBody>
          <a:bodyPr/>
          <a:lstStyle/>
          <a:p>
            <a:r>
              <a:rPr lang="en-US" sz="2800" b="0" dirty="0">
                <a:latin typeface="Palatino Linotype" pitchFamily="18" charset="0"/>
              </a:rPr>
              <a:t>Early Postoperative Complications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611188" y="1384300"/>
            <a:ext cx="7770812" cy="5473700"/>
          </a:xfrm>
        </p:spPr>
        <p:txBody>
          <a:bodyPr/>
          <a:lstStyle/>
          <a:p>
            <a:r>
              <a:rPr lang="en-US" b="1" dirty="0">
                <a:latin typeface="Palatino Linotype" pitchFamily="18" charset="0"/>
              </a:rPr>
              <a:t>Main Categories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Septic</a:t>
            </a:r>
            <a:r>
              <a:rPr lang="en-US" dirty="0">
                <a:latin typeface="Palatino Linotype" pitchFamily="18" charset="0"/>
              </a:rPr>
              <a:t> - Resulting from intraoperative contamination.</a:t>
            </a:r>
          </a:p>
          <a:p>
            <a:r>
              <a:rPr lang="en-US" b="1" dirty="0">
                <a:latin typeface="Palatino Linotype" pitchFamily="18" charset="0"/>
              </a:rPr>
              <a:t>Non-septic</a:t>
            </a:r>
            <a:r>
              <a:rPr lang="en-US" dirty="0">
                <a:latin typeface="Palatino Linotype" pitchFamily="18" charset="0"/>
              </a:rPr>
              <a:t> - Due to inadequate surgical techniques.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2667000" y="476250"/>
            <a:ext cx="5867400" cy="508000"/>
          </a:xfrm>
        </p:spPr>
        <p:txBody>
          <a:bodyPr/>
          <a:lstStyle/>
          <a:p>
            <a:r>
              <a:rPr lang="en-US" sz="3200" dirty="0" smtClean="0">
                <a:latin typeface="Palatino Linotype" pitchFamily="18" charset="0"/>
              </a:rPr>
              <a:t>Surgical </a:t>
            </a:r>
            <a:r>
              <a:rPr lang="en-US" sz="3200" dirty="0">
                <a:latin typeface="Palatino Linotype" pitchFamily="18" charset="0"/>
              </a:rPr>
              <a:t>Wound Complications</a:t>
            </a:r>
            <a:br>
              <a:rPr lang="en-US" sz="3200" dirty="0">
                <a:latin typeface="Palatino Linotype" pitchFamily="18" charset="0"/>
              </a:rPr>
            </a:br>
            <a:endParaRPr lang="en-US" sz="32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188" y="1384300"/>
            <a:ext cx="8151812" cy="54737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r>
              <a:rPr lang="sr-Latn-RS" b="1" dirty="0" smtClean="0">
                <a:latin typeface="Palatino Linotype" pitchFamily="18" charset="0"/>
              </a:rPr>
              <a:t>I</a:t>
            </a:r>
            <a:r>
              <a:rPr lang="en-US" b="1" dirty="0" err="1" smtClean="0">
                <a:latin typeface="Palatino Linotype" pitchFamily="18" charset="0"/>
              </a:rPr>
              <a:t>ncidence</a:t>
            </a:r>
            <a:r>
              <a:rPr lang="en-US" dirty="0">
                <a:latin typeface="Palatino Linotype" pitchFamily="18" charset="0"/>
              </a:rPr>
              <a:t>: ~7% of surgeries</a:t>
            </a:r>
          </a:p>
          <a:p>
            <a:r>
              <a:rPr lang="en-US" b="1" dirty="0">
                <a:latin typeface="Palatino Linotype" pitchFamily="18" charset="0"/>
              </a:rPr>
              <a:t>Main Types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Bleeding</a:t>
            </a:r>
            <a:r>
              <a:rPr lang="en-US" b="0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dirty="0">
                <a:latin typeface="Palatino Linotype" pitchFamily="18" charset="0"/>
              </a:rPr>
              <a:t>Due to technical errors or blood disorders.</a:t>
            </a:r>
          </a:p>
          <a:p>
            <a:pPr lvl="2"/>
            <a:r>
              <a:rPr lang="en-US" dirty="0">
                <a:latin typeface="Palatino Linotype" pitchFamily="18" charset="0"/>
              </a:rPr>
              <a:t>Urgent treatment: Hemostasis revision (identifying &amp; stopping bleed via ligation, electrocoagulation, hemostatic sutures)</a:t>
            </a:r>
          </a:p>
          <a:p>
            <a:pPr lvl="2"/>
            <a:r>
              <a:rPr lang="en-US" dirty="0">
                <a:latin typeface="Palatino Linotype" pitchFamily="18" charset="0"/>
              </a:rPr>
              <a:t>Diffuse bleeding: wound </a:t>
            </a:r>
            <a:r>
              <a:rPr lang="en-US" dirty="0" err="1">
                <a:latin typeface="Palatino Linotype" pitchFamily="18" charset="0"/>
              </a:rPr>
              <a:t>tamponade</a:t>
            </a:r>
            <a:r>
              <a:rPr lang="en-US" dirty="0">
                <a:latin typeface="Palatino Linotype" pitchFamily="18" charset="0"/>
              </a:rPr>
              <a:t> &amp; causal treatment</a:t>
            </a:r>
          </a:p>
          <a:p>
            <a:pPr lvl="1"/>
            <a:r>
              <a:rPr lang="en-US" dirty="0">
                <a:latin typeface="Palatino Linotype" pitchFamily="18" charset="0"/>
              </a:rPr>
              <a:t>Hematoma</a:t>
            </a:r>
            <a:r>
              <a:rPr lang="en-US" b="0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dirty="0">
                <a:latin typeface="Palatino Linotype" pitchFamily="18" charset="0"/>
              </a:rPr>
              <a:t>Evacuation, proper hemostasis, extensive wound drainage.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Infection</a:t>
            </a:r>
            <a:r>
              <a:rPr lang="en-US" b="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Evisceration</a:t>
            </a:r>
            <a:r>
              <a:rPr lang="en-US" b="0" dirty="0">
                <a:latin typeface="Palatino Linotype" pitchFamily="18" charset="0"/>
              </a:rPr>
              <a:t>.</a:t>
            </a:r>
          </a:p>
          <a:p>
            <a:pPr algn="just">
              <a:defRPr/>
            </a:pPr>
            <a:endParaRPr lang="en-US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2590800" y="476250"/>
            <a:ext cx="6324600" cy="508000"/>
          </a:xfrm>
        </p:spPr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Surgical </a:t>
            </a:r>
            <a:r>
              <a:rPr lang="en-US" dirty="0">
                <a:latin typeface="Palatino Linotype" pitchFamily="18" charset="0"/>
              </a:rPr>
              <a:t>Wound Infection</a:t>
            </a:r>
            <a:endParaRPr lang="en-US" dirty="0" smtClean="0">
              <a:latin typeface="Palatino Linotype" pitchFamily="18" charset="0"/>
            </a:endParaRP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639763" y="1524000"/>
            <a:ext cx="8075612" cy="5092700"/>
          </a:xfrm>
        </p:spPr>
        <p:txBody>
          <a:bodyPr/>
          <a:lstStyle/>
          <a:p>
            <a:r>
              <a:rPr lang="en-US" sz="2400" b="1" dirty="0">
                <a:latin typeface="Palatino Linotype" pitchFamily="18" charset="0"/>
              </a:rPr>
              <a:t>Onset</a:t>
            </a:r>
            <a:r>
              <a:rPr lang="en-US" sz="2400" dirty="0">
                <a:latin typeface="Palatino Linotype" pitchFamily="18" charset="0"/>
              </a:rPr>
              <a:t>: Typically between day 4 and 6 post-surgery.</a:t>
            </a:r>
          </a:p>
          <a:p>
            <a:r>
              <a:rPr lang="en-US" sz="2400" b="1" dirty="0">
                <a:latin typeface="Palatino Linotype" pitchFamily="18" charset="0"/>
              </a:rPr>
              <a:t>Higher Risk</a:t>
            </a:r>
            <a:r>
              <a:rPr lang="en-US" sz="2400" dirty="0">
                <a:latin typeface="Palatino Linotype" pitchFamily="18" charset="0"/>
              </a:rPr>
              <a:t>: Patients &gt;50 years old.</a:t>
            </a:r>
          </a:p>
          <a:p>
            <a:r>
              <a:rPr lang="en-US" sz="2400" b="1" dirty="0">
                <a:latin typeface="Palatino Linotype" pitchFamily="18" charset="0"/>
              </a:rPr>
              <a:t>Manifestations</a:t>
            </a:r>
            <a:r>
              <a:rPr lang="en-US" sz="24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Cellulitis</a:t>
            </a:r>
            <a:r>
              <a:rPr lang="en-US" sz="2000" b="0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sz="2000" dirty="0">
                <a:latin typeface="Palatino Linotype" pitchFamily="18" charset="0"/>
              </a:rPr>
              <a:t>Treatment: Local alcohol compress &amp; systemic antibiotics.</a:t>
            </a:r>
          </a:p>
          <a:p>
            <a:pPr lvl="1"/>
            <a:r>
              <a:rPr lang="en-US" sz="2000" dirty="0">
                <a:latin typeface="Palatino Linotype" pitchFamily="18" charset="0"/>
              </a:rPr>
              <a:t>Purulent Complications</a:t>
            </a:r>
            <a:r>
              <a:rPr lang="en-US" sz="2000" b="0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sz="2000" dirty="0">
                <a:latin typeface="Palatino Linotype" pitchFamily="18" charset="0"/>
              </a:rPr>
              <a:t>Symptoms: Increased pain, elevated body temperature (especially in the evening), general health deterioration.</a:t>
            </a:r>
          </a:p>
          <a:p>
            <a:pPr lvl="2"/>
            <a:r>
              <a:rPr lang="en-US" sz="2000" dirty="0">
                <a:latin typeface="Palatino Linotype" pitchFamily="18" charset="0"/>
              </a:rPr>
              <a:t>Treatment: Broadly open &amp; drain the wound, immediate swab for testing, systemic antibiotic therapy.</a:t>
            </a:r>
          </a:p>
          <a:p>
            <a:pPr algn="just"/>
            <a:endParaRPr lang="en-US" sz="2400" dirty="0" smtClean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209800" y="38100"/>
            <a:ext cx="6477000" cy="960438"/>
          </a:xfrm>
        </p:spPr>
        <p:txBody>
          <a:bodyPr/>
          <a:lstStyle/>
          <a:p>
            <a:pPr algn="ctr" eaLnBrk="1" hangingPunct="1"/>
            <a:r>
              <a:rPr lang="en-US" altLang="en-US" sz="2800" dirty="0" smtClean="0">
                <a:latin typeface="Palatino Linotype" pitchFamily="18" charset="0"/>
              </a:rPr>
              <a:t>APPENDIX VERMIFORMIS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66725" y="838200"/>
            <a:ext cx="8677275" cy="3200400"/>
          </a:xfrm>
          <a:solidFill>
            <a:srgbClr val="FFFFFF"/>
          </a:solidFill>
        </p:spPr>
        <p:txBody>
          <a:bodyPr/>
          <a:lstStyle/>
          <a:p>
            <a:pPr algn="just" eaLnBrk="1" hangingPunct="1"/>
            <a:r>
              <a:rPr lang="en-US" sz="2000" dirty="0" smtClean="0">
                <a:latin typeface="Palatino Linotype" pitchFamily="18" charset="0"/>
              </a:rPr>
              <a:t>Histology:</a:t>
            </a:r>
          </a:p>
          <a:p>
            <a:pPr lvl="1" algn="just" eaLnBrk="1" hangingPunct="1"/>
            <a:r>
              <a:rPr lang="en-US" sz="1600" dirty="0" smtClean="0">
                <a:latin typeface="Palatino Linotype" pitchFamily="18" charset="0"/>
              </a:rPr>
              <a:t>Three layers: serosa, muscularis, mucosa (with </a:t>
            </a:r>
            <a:r>
              <a:rPr lang="en-US" sz="1600" dirty="0" err="1" smtClean="0">
                <a:latin typeface="Palatino Linotype" pitchFamily="18" charset="0"/>
              </a:rPr>
              <a:t>submucosa</a:t>
            </a:r>
            <a:r>
              <a:rPr lang="en-US" sz="1600" dirty="0" smtClean="0">
                <a:latin typeface="Palatino Linotype" pitchFamily="18" charset="0"/>
              </a:rPr>
              <a:t>)</a:t>
            </a:r>
          </a:p>
          <a:p>
            <a:pPr lvl="1" algn="just" eaLnBrk="1" hangingPunct="1"/>
            <a:r>
              <a:rPr lang="en-US" sz="1600" dirty="0" smtClean="0">
                <a:latin typeface="Palatino Linotype" pitchFamily="18" charset="0"/>
              </a:rPr>
              <a:t>Lymphoid follicles: abdominal tonsils</a:t>
            </a:r>
          </a:p>
          <a:p>
            <a:pPr lvl="1" algn="just" eaLnBrk="1" hangingPunct="1"/>
            <a:r>
              <a:rPr lang="en-US" sz="1600" dirty="0" smtClean="0">
                <a:latin typeface="Palatino Linotype" pitchFamily="18" charset="0"/>
              </a:rPr>
              <a:t>Neuroendocrine complexes: Schwann cells, nerve fibers, and </a:t>
            </a:r>
            <a:r>
              <a:rPr lang="en-US" sz="1600" dirty="0" err="1" smtClean="0">
                <a:latin typeface="Palatino Linotype" pitchFamily="18" charset="0"/>
              </a:rPr>
              <a:t>neurosecretory</a:t>
            </a:r>
            <a:r>
              <a:rPr lang="en-US" sz="1600" dirty="0" smtClean="0">
                <a:latin typeface="Palatino Linotype" pitchFamily="18" charset="0"/>
              </a:rPr>
              <a:t> cells</a:t>
            </a:r>
          </a:p>
          <a:p>
            <a:pPr algn="just" eaLnBrk="1" hangingPunct="1"/>
            <a:r>
              <a:rPr lang="en-US" sz="2000" dirty="0" smtClean="0">
                <a:latin typeface="Palatino Linotype" pitchFamily="18" charset="0"/>
              </a:rPr>
              <a:t>Physiology:</a:t>
            </a:r>
          </a:p>
          <a:p>
            <a:pPr lvl="1" algn="just" eaLnBrk="1" hangingPunct="1"/>
            <a:r>
              <a:rPr lang="en-US" sz="1600" dirty="0" smtClean="0">
                <a:latin typeface="Palatino Linotype" pitchFamily="18" charset="0"/>
              </a:rPr>
              <a:t>Immune function – secretion of IgA</a:t>
            </a:r>
          </a:p>
          <a:p>
            <a:pPr lvl="1" algn="just" eaLnBrk="1" hangingPunct="1"/>
            <a:r>
              <a:rPr lang="en-US" sz="1600" dirty="0" smtClean="0">
                <a:latin typeface="Palatino Linotype" pitchFamily="18" charset="0"/>
              </a:rPr>
              <a:t>Appendectomy before 20 years old – protective role in the development of ulcerative colitis</a:t>
            </a:r>
          </a:p>
          <a:p>
            <a:pPr lvl="1" algn="just" eaLnBrk="1" hangingPunct="1"/>
            <a:r>
              <a:rPr lang="en-US" sz="1600" dirty="0" smtClean="0">
                <a:latin typeface="Palatino Linotype" pitchFamily="18" charset="0"/>
              </a:rPr>
              <a:t>Reservoir of normal colon flora (association between appendectomy and Clostridium </a:t>
            </a:r>
            <a:r>
              <a:rPr lang="en-US" sz="1600" dirty="0" err="1" smtClean="0">
                <a:latin typeface="Palatino Linotype" pitchFamily="18" charset="0"/>
              </a:rPr>
              <a:t>difficile</a:t>
            </a:r>
            <a:r>
              <a:rPr lang="en-US" sz="1600" dirty="0" smtClean="0">
                <a:latin typeface="Palatino Linotype" pitchFamily="18" charset="0"/>
              </a:rPr>
              <a:t> infection)</a:t>
            </a:r>
          </a:p>
          <a:p>
            <a:pPr algn="just" eaLnBrk="1" hangingPunct="1"/>
            <a:endParaRPr lang="en-US" dirty="0" smtClean="0">
              <a:latin typeface="Palatino Linotype" pitchFamily="18" charset="0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781425"/>
            <a:ext cx="3108325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5" y="4695825"/>
            <a:ext cx="2652713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92100"/>
            <a:ext cx="6553200" cy="1384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0" dirty="0">
                <a:latin typeface="Palatino Linotype" pitchFamily="18" charset="0"/>
              </a:rPr>
              <a:t>Tumors of the Appendix</a:t>
            </a:r>
            <a:r>
              <a:rPr lang="en-US" dirty="0">
                <a:latin typeface="Palatino Linotype" pitchFamily="18" charset="0"/>
              </a:rPr>
              <a:t/>
            </a:r>
            <a:br>
              <a:rPr lang="en-US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698625"/>
            <a:ext cx="6408737" cy="5473700"/>
          </a:xfrm>
        </p:spPr>
        <p:txBody>
          <a:bodyPr/>
          <a:lstStyle/>
          <a:p>
            <a:r>
              <a:rPr lang="sr-Latn-CS" dirty="0" smtClean="0">
                <a:latin typeface="Palatino Linotype" pitchFamily="18" charset="0"/>
              </a:rPr>
              <a:t>          </a:t>
            </a:r>
            <a:r>
              <a:rPr lang="en-US" b="1" dirty="0">
                <a:latin typeface="Palatino Linotype" pitchFamily="18" charset="0"/>
              </a:rPr>
              <a:t>Types</a:t>
            </a:r>
            <a:r>
              <a:rPr lang="en-US" dirty="0" smtClean="0">
                <a:latin typeface="Palatino Linotype" pitchFamily="18" charset="0"/>
              </a:rPr>
              <a:t>:</a:t>
            </a:r>
            <a:endParaRPr lang="sr-Latn-RS" dirty="0" smtClean="0">
              <a:latin typeface="Palatino Linotype" pitchFamily="18" charset="0"/>
            </a:endParaRPr>
          </a:p>
          <a:p>
            <a:r>
              <a:rPr lang="en-US" b="1" dirty="0" smtClean="0">
                <a:latin typeface="Palatino Linotype" pitchFamily="18" charset="0"/>
              </a:rPr>
              <a:t>Carcinoid</a:t>
            </a:r>
            <a:endParaRPr lang="en-US" dirty="0">
              <a:latin typeface="Palatino Linotype" pitchFamily="18" charset="0"/>
            </a:endParaRPr>
          </a:p>
          <a:p>
            <a:r>
              <a:rPr lang="en-US" b="1" dirty="0">
                <a:latin typeface="Palatino Linotype" pitchFamily="18" charset="0"/>
              </a:rPr>
              <a:t>Adenocarcinoma</a:t>
            </a:r>
            <a:endParaRPr lang="en-US" dirty="0">
              <a:latin typeface="Palatino Linotype" pitchFamily="18" charset="0"/>
            </a:endParaRPr>
          </a:p>
          <a:p>
            <a:r>
              <a:rPr lang="en-US" b="1" dirty="0">
                <a:latin typeface="Palatino Linotype" pitchFamily="18" charset="0"/>
              </a:rPr>
              <a:t>Mucocele</a:t>
            </a:r>
            <a:endParaRPr lang="en-US" dirty="0"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endParaRPr lang="sr-Latn-CS" sz="4000" dirty="0" smtClean="0">
              <a:latin typeface="Palatino Linotype" pitchFamily="18" charset="0"/>
            </a:endParaRPr>
          </a:p>
          <a:p>
            <a:pPr eaLnBrk="1" hangingPunct="1">
              <a:buFontTx/>
              <a:buNone/>
            </a:pPr>
            <a:endParaRPr lang="en-US" dirty="0" smtClean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2590800" y="476250"/>
            <a:ext cx="5715000" cy="508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Palatino Linotype" pitchFamily="18" charset="0"/>
              </a:rPr>
              <a:t>Carcinoid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600200"/>
            <a:ext cx="252412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5713413" cy="4483100"/>
          </a:xfrm>
          <a:solidFill>
            <a:srgbClr val="FFFFFF"/>
          </a:solidFill>
        </p:spPr>
        <p:txBody>
          <a:bodyPr/>
          <a:lstStyle/>
          <a:p>
            <a:r>
              <a:rPr lang="en-US" sz="2000" dirty="0">
                <a:latin typeface="Palatino Linotype" pitchFamily="18" charset="0"/>
              </a:rPr>
              <a:t>Most common appendix tumor.</a:t>
            </a:r>
          </a:p>
          <a:p>
            <a:r>
              <a:rPr lang="en-US" sz="2000" dirty="0">
                <a:latin typeface="Palatino Linotype" pitchFamily="18" charset="0"/>
              </a:rPr>
              <a:t>Origin: </a:t>
            </a:r>
            <a:r>
              <a:rPr lang="en-US" sz="2000" dirty="0" err="1">
                <a:latin typeface="Palatino Linotype" pitchFamily="18" charset="0"/>
              </a:rPr>
              <a:t>Argentaffin</a:t>
            </a:r>
            <a:r>
              <a:rPr lang="en-US" sz="2000" dirty="0">
                <a:latin typeface="Palatino Linotype" pitchFamily="18" charset="0"/>
              </a:rPr>
              <a:t> cells.</a:t>
            </a:r>
          </a:p>
          <a:p>
            <a:r>
              <a:rPr lang="en-US" sz="2000" dirty="0">
                <a:latin typeface="Palatino Linotype" pitchFamily="18" charset="0"/>
              </a:rPr>
              <a:t>Appearance: Firm, yellowish-white, round mass, typically at appendix tip.</a:t>
            </a:r>
          </a:p>
          <a:p>
            <a:r>
              <a:rPr lang="en-US" sz="2000" dirty="0">
                <a:latin typeface="Palatino Linotype" pitchFamily="18" charset="0"/>
              </a:rPr>
              <a:t>Commonly localized in appendix (50%), then small intestine &amp; rectum.</a:t>
            </a:r>
          </a:p>
          <a:p>
            <a:r>
              <a:rPr lang="en-US" sz="2000" dirty="0">
                <a:latin typeface="Palatino Linotype" pitchFamily="18" charset="0"/>
              </a:rPr>
              <a:t>Rare carcinoid syndrome, unless metastasized.</a:t>
            </a:r>
          </a:p>
          <a:p>
            <a:r>
              <a:rPr lang="en-US" sz="2000" dirty="0">
                <a:latin typeface="Palatino Linotype" pitchFamily="18" charset="0"/>
              </a:rPr>
              <a:t>Symptoms: Obstructs lumen - leads to acute appendicitis.</a:t>
            </a:r>
          </a:p>
          <a:p>
            <a:r>
              <a:rPr lang="en-US" sz="2000" dirty="0">
                <a:latin typeface="Palatino Linotype" pitchFamily="18" charset="0"/>
              </a:rPr>
              <a:t>Treatment: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≤1 cm - Appendectomy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1-2cm &amp; localized at appendix base with </a:t>
            </a:r>
            <a:r>
              <a:rPr lang="en-US" sz="1800" b="0" dirty="0" err="1">
                <a:latin typeface="Palatino Linotype" pitchFamily="18" charset="0"/>
              </a:rPr>
              <a:t>mesoappendix</a:t>
            </a:r>
            <a:r>
              <a:rPr lang="en-US" sz="1800" b="0" dirty="0">
                <a:latin typeface="Palatino Linotype" pitchFamily="18" charset="0"/>
              </a:rPr>
              <a:t> involvement - Right </a:t>
            </a:r>
            <a:r>
              <a:rPr lang="en-US" sz="1800" b="0" dirty="0" err="1">
                <a:latin typeface="Palatino Linotype" pitchFamily="18" charset="0"/>
              </a:rPr>
              <a:t>hemicolectomy</a:t>
            </a:r>
            <a:endParaRPr lang="en-US" sz="1800" b="0" dirty="0">
              <a:latin typeface="Palatino Linotype" pitchFamily="18" charset="0"/>
            </a:endParaRPr>
          </a:p>
          <a:p>
            <a:pPr eaLnBrk="1" hangingPunct="1"/>
            <a:endParaRPr lang="en-US" sz="1600" dirty="0" smtClean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2743200" y="476250"/>
            <a:ext cx="5943600" cy="508000"/>
          </a:xfrm>
        </p:spPr>
        <p:txBody>
          <a:bodyPr/>
          <a:lstStyle/>
          <a:p>
            <a:pPr eaLnBrk="1" hangingPunct="1"/>
            <a:r>
              <a:rPr lang="en-US" sz="3200" dirty="0">
                <a:latin typeface="Palatino Linotype" pitchFamily="18" charset="0"/>
              </a:rPr>
              <a:t>Adenocarcinoma of the Appendix</a:t>
            </a:r>
            <a:endParaRPr lang="en-US" sz="3200" dirty="0" smtClean="0">
              <a:latin typeface="Palatino Linotype" pitchFamily="18" charset="0"/>
            </a:endParaRP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152400" y="1425575"/>
            <a:ext cx="6629400" cy="5473700"/>
          </a:xfrm>
          <a:solidFill>
            <a:srgbClr val="FFFFFF"/>
          </a:solidFill>
        </p:spPr>
        <p:txBody>
          <a:bodyPr/>
          <a:lstStyle/>
          <a:p>
            <a:r>
              <a:rPr lang="en-US" sz="2000" b="1" dirty="0">
                <a:latin typeface="Palatino Linotype" pitchFamily="18" charset="0"/>
              </a:rPr>
              <a:t>Occurrence</a:t>
            </a:r>
            <a:r>
              <a:rPr lang="en-US" sz="2000" dirty="0">
                <a:latin typeface="Palatino Linotype" pitchFamily="18" charset="0"/>
              </a:rPr>
              <a:t>: Rare primary manifestation.</a:t>
            </a:r>
          </a:p>
          <a:p>
            <a:r>
              <a:rPr lang="en-US" sz="2000" b="1" dirty="0">
                <a:latin typeface="Palatino Linotype" pitchFamily="18" charset="0"/>
              </a:rPr>
              <a:t>Histological Forms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Mucinous adenocarcinoma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Colonic adenocarcinoma</a:t>
            </a:r>
          </a:p>
          <a:p>
            <a:pPr lvl="1"/>
            <a:r>
              <a:rPr lang="en-US" sz="1800" b="0" dirty="0" err="1">
                <a:latin typeface="Palatino Linotype" pitchFamily="18" charset="0"/>
              </a:rPr>
              <a:t>Adenocarcinoid</a:t>
            </a:r>
            <a:endParaRPr lang="en-US" sz="1800" b="0" dirty="0">
              <a:latin typeface="Palatino Linotype" pitchFamily="18" charset="0"/>
            </a:endParaRPr>
          </a:p>
          <a:p>
            <a:r>
              <a:rPr lang="en-US" sz="2000" b="1" dirty="0">
                <a:latin typeface="Palatino Linotype" pitchFamily="18" charset="0"/>
              </a:rPr>
              <a:t>Clinical Presentation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Acute appendicitis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Ascites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Palpable mass in lower right quadrant</a:t>
            </a:r>
          </a:p>
          <a:p>
            <a:r>
              <a:rPr lang="en-US" sz="2000" b="1" dirty="0">
                <a:latin typeface="Palatino Linotype" pitchFamily="18" charset="0"/>
              </a:rPr>
              <a:t>Characteristics</a:t>
            </a:r>
            <a:r>
              <a:rPr lang="en-US" sz="2000" dirty="0">
                <a:latin typeface="Palatino Linotype" pitchFamily="18" charset="0"/>
              </a:rPr>
              <a:t>: Rapid propensity to perforate.</a:t>
            </a:r>
          </a:p>
          <a:p>
            <a:r>
              <a:rPr lang="en-US" sz="2000" b="1" dirty="0">
                <a:latin typeface="Palatino Linotype" pitchFamily="18" charset="0"/>
              </a:rPr>
              <a:t>Treatment</a:t>
            </a:r>
            <a:r>
              <a:rPr lang="en-US" sz="2000" dirty="0">
                <a:latin typeface="Palatino Linotype" pitchFamily="18" charset="0"/>
              </a:rPr>
              <a:t>: Surgical - Radical right </a:t>
            </a:r>
            <a:r>
              <a:rPr lang="en-US" sz="2000" dirty="0" err="1">
                <a:latin typeface="Palatino Linotype" pitchFamily="18" charset="0"/>
              </a:rPr>
              <a:t>hemicolectomy</a:t>
            </a:r>
            <a:r>
              <a:rPr lang="en-US" sz="2000" dirty="0">
                <a:latin typeface="Palatino Linotype" pitchFamily="18" charset="0"/>
              </a:rPr>
              <a:t>.</a:t>
            </a:r>
          </a:p>
          <a:p>
            <a:r>
              <a:rPr lang="en-US" sz="2000" b="1" dirty="0">
                <a:latin typeface="Palatino Linotype" pitchFamily="18" charset="0"/>
              </a:rPr>
              <a:t>5-year Survival Rate</a:t>
            </a:r>
            <a:r>
              <a:rPr lang="en-US" sz="2000" dirty="0">
                <a:latin typeface="Palatino Linotype" pitchFamily="18" charset="0"/>
              </a:rPr>
              <a:t>: 55% (1 in 2 patients).</a:t>
            </a:r>
          </a:p>
          <a:p>
            <a:r>
              <a:rPr lang="en-US" sz="2000" b="1" dirty="0">
                <a:latin typeface="Palatino Linotype" pitchFamily="18" charset="0"/>
              </a:rPr>
              <a:t>Metastatic Tendency</a:t>
            </a:r>
            <a:r>
              <a:rPr lang="en-US" sz="2000" dirty="0">
                <a:latin typeface="Palatino Linotype" pitchFamily="18" charset="0"/>
              </a:rPr>
              <a:t>: Prone to synchronous and </a:t>
            </a:r>
            <a:r>
              <a:rPr lang="en-US" sz="2000" dirty="0" err="1">
                <a:latin typeface="Palatino Linotype" pitchFamily="18" charset="0"/>
              </a:rPr>
              <a:t>metachronous</a:t>
            </a:r>
            <a:r>
              <a:rPr lang="en-US" sz="2000" dirty="0">
                <a:latin typeface="Palatino Linotype" pitchFamily="18" charset="0"/>
              </a:rPr>
              <a:t> metastases.</a:t>
            </a: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25" y="1752600"/>
            <a:ext cx="305117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63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63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63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63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3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63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63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63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63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63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63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3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63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3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3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2590800" y="476250"/>
            <a:ext cx="5294313" cy="508000"/>
          </a:xfrm>
        </p:spPr>
        <p:txBody>
          <a:bodyPr/>
          <a:lstStyle/>
          <a:p>
            <a:pPr algn="ctr" eaLnBrk="1" hangingPunct="1"/>
            <a:r>
              <a:rPr lang="en-US" sz="2800" dirty="0" err="1">
                <a:latin typeface="Palatino Linotype" pitchFamily="18" charset="0"/>
              </a:rPr>
              <a:t>Mucocoele</a:t>
            </a:r>
            <a:r>
              <a:rPr lang="en-US" sz="2800" dirty="0">
                <a:latin typeface="Palatino Linotype" pitchFamily="18" charset="0"/>
              </a:rPr>
              <a:t> of the Appendix</a:t>
            </a:r>
            <a:endParaRPr lang="en-US" sz="2800" dirty="0" smtClean="0">
              <a:latin typeface="Palatino Linotype" pitchFamily="18" charset="0"/>
            </a:endParaRP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38101" y="1384300"/>
            <a:ext cx="6286500" cy="5473700"/>
          </a:xfrm>
          <a:solidFill>
            <a:srgbClr val="FFFFFF"/>
          </a:solidFill>
        </p:spPr>
        <p:txBody>
          <a:bodyPr/>
          <a:lstStyle/>
          <a:p>
            <a:r>
              <a:rPr lang="en-US" sz="2000" b="1" dirty="0">
                <a:latin typeface="Palatino Linotype" pitchFamily="18" charset="0"/>
              </a:rPr>
              <a:t>Definition</a:t>
            </a:r>
            <a:r>
              <a:rPr lang="en-US" sz="2000" dirty="0">
                <a:latin typeface="Palatino Linotype" pitchFamily="18" charset="0"/>
              </a:rPr>
              <a:t>: Obstructive dilation due to intraluminal mucus accumulation.</a:t>
            </a:r>
          </a:p>
          <a:p>
            <a:r>
              <a:rPr lang="en-US" sz="2000" b="1" dirty="0">
                <a:latin typeface="Palatino Linotype" pitchFamily="18" charset="0"/>
              </a:rPr>
              <a:t>Causes of Obstruction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Retention cyst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Hyperplasia</a:t>
            </a:r>
          </a:p>
          <a:p>
            <a:pPr lvl="1"/>
            <a:r>
              <a:rPr lang="en-US" sz="1800" b="0" dirty="0" err="1">
                <a:latin typeface="Palatino Linotype" pitchFamily="18" charset="0"/>
              </a:rPr>
              <a:t>Cystadenoma</a:t>
            </a:r>
            <a:endParaRPr lang="en-US" sz="1800" b="0" dirty="0">
              <a:latin typeface="Palatino Linotype" pitchFamily="18" charset="0"/>
            </a:endParaRPr>
          </a:p>
          <a:p>
            <a:pPr lvl="1"/>
            <a:r>
              <a:rPr lang="en-US" sz="1800" b="0" dirty="0" err="1">
                <a:latin typeface="Palatino Linotype" pitchFamily="18" charset="0"/>
              </a:rPr>
              <a:t>Cystadenocarcinoma</a:t>
            </a:r>
            <a:endParaRPr lang="en-US" sz="1800" b="0" dirty="0">
              <a:latin typeface="Palatino Linotype" pitchFamily="18" charset="0"/>
            </a:endParaRPr>
          </a:p>
          <a:p>
            <a:r>
              <a:rPr lang="en-US" sz="2000" b="1" dirty="0">
                <a:latin typeface="Palatino Linotype" pitchFamily="18" charset="0"/>
              </a:rPr>
              <a:t>Identification</a:t>
            </a:r>
            <a:r>
              <a:rPr lang="en-US" sz="2000" dirty="0">
                <a:latin typeface="Palatino Linotype" pitchFamily="18" charset="0"/>
              </a:rPr>
              <a:t>: Often an incidental finding during surgery.</a:t>
            </a:r>
          </a:p>
          <a:p>
            <a:r>
              <a:rPr lang="en-US" sz="2000" b="1" dirty="0">
                <a:latin typeface="Palatino Linotype" pitchFamily="18" charset="0"/>
              </a:rPr>
              <a:t>Caution</a:t>
            </a:r>
            <a:r>
              <a:rPr lang="en-US" sz="2000" dirty="0">
                <a:latin typeface="Palatino Linotype" pitchFamily="18" charset="0"/>
              </a:rPr>
              <a:t>: Risk of rupture.</a:t>
            </a:r>
          </a:p>
          <a:p>
            <a:r>
              <a:rPr lang="en-US" sz="2000" b="1" dirty="0">
                <a:latin typeface="Palatino Linotype" pitchFamily="18" charset="0"/>
              </a:rPr>
              <a:t>Pseudomyxoma Peritonei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Rare condition.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Diffuse gelatinous fluid collections associated with mucinous infiltrates in peritoneum.</a:t>
            </a:r>
          </a:p>
          <a:p>
            <a:pPr lvl="1"/>
            <a:r>
              <a:rPr lang="en-US" sz="1800" b="0" dirty="0">
                <a:latin typeface="Palatino Linotype" pitchFamily="18" charset="0"/>
              </a:rPr>
              <a:t>Symptoms: Abdominal pain, distension, palpable mass.</a:t>
            </a: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066800"/>
            <a:ext cx="3028950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73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73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3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3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7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7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7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hr-BA" smtClean="0">
              <a:latin typeface="Palatino Linotype" pitchFamily="18" charset="0"/>
            </a:endParaRP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hr-BA" smtClean="0"/>
          </a:p>
        </p:txBody>
      </p:sp>
      <p:pic>
        <p:nvPicPr>
          <p:cNvPr id="61444" name="Picture 2" descr="C:\Users\user\Desktop\Dubai\229401_10151263231091565_12217093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52600" y="5334000"/>
            <a:ext cx="594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sr-Cyrl-R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+mn-cs"/>
              </a:rPr>
              <a:t>ДА ЛИ ИМА ПИТАЊА?</a:t>
            </a:r>
            <a:endParaRPr lang="sr-Latn-CS" sz="3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2057400" y="292100"/>
            <a:ext cx="6629400" cy="13843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en-US" sz="2400" dirty="0" smtClean="0">
                <a:latin typeface="Palatino Linotype" pitchFamily="18" charset="0"/>
              </a:rPr>
              <a:t>Acute Appendicitis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idx="1"/>
          </p:nvPr>
        </p:nvSpPr>
        <p:spPr>
          <a:xfrm>
            <a:off x="2057400" y="1219200"/>
            <a:ext cx="6858000" cy="2286000"/>
          </a:xfrm>
        </p:spPr>
        <p:txBody>
          <a:bodyPr rtlCol="0">
            <a:normAutofit fontScale="92500" lnSpcReduction="10000"/>
          </a:bodyPr>
          <a:lstStyle/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Palatino Linotype" pitchFamily="18" charset="0"/>
              </a:rPr>
              <a:t>Most </a:t>
            </a:r>
            <a:r>
              <a:rPr lang="en-US" sz="2400" dirty="0">
                <a:latin typeface="Palatino Linotype" pitchFamily="18" charset="0"/>
              </a:rPr>
              <a:t>common inflammation in the abdominal cavity</a:t>
            </a: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Palatino Linotype" pitchFamily="18" charset="0"/>
              </a:rPr>
              <a:t>Rarely </a:t>
            </a:r>
            <a:r>
              <a:rPr lang="en-US" sz="2400" dirty="0">
                <a:latin typeface="Palatino Linotype" pitchFamily="18" charset="0"/>
              </a:rPr>
              <a:t>occurs in ages &lt;4 years or &gt;60 years</a:t>
            </a: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Palatino Linotype" pitchFamily="18" charset="0"/>
              </a:rPr>
              <a:t>Most </a:t>
            </a:r>
            <a:r>
              <a:rPr lang="en-US" sz="2400" dirty="0">
                <a:latin typeface="Palatino Linotype" pitchFamily="18" charset="0"/>
              </a:rPr>
              <a:t>common in 2nd and 3rd decades of life</a:t>
            </a: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Palatino Linotype" pitchFamily="18" charset="0"/>
              </a:rPr>
              <a:t>Affects </a:t>
            </a:r>
            <a:r>
              <a:rPr lang="en-US" sz="2400" dirty="0">
                <a:latin typeface="Palatino Linotype" pitchFamily="18" charset="0"/>
              </a:rPr>
              <a:t>both genders</a:t>
            </a: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Palatino Linotype" pitchFamily="18" charset="0"/>
              </a:rPr>
              <a:t>8.6</a:t>
            </a:r>
            <a:r>
              <a:rPr lang="en-US" sz="2400" dirty="0">
                <a:latin typeface="Palatino Linotype" pitchFamily="18" charset="0"/>
              </a:rPr>
              <a:t>% of men (1 in 12 men) and 6.7% of women (1 in 15 women)</a:t>
            </a:r>
            <a:endParaRPr lang="sr-Latn-CS" sz="2400" dirty="0" smtClean="0">
              <a:latin typeface="Palatino Linotype" pitchFamily="18" charset="0"/>
            </a:endParaRP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endParaRPr lang="en-US" sz="2400" dirty="0" smtClean="0">
              <a:latin typeface="Palatino Linotype" pitchFamily="18" charset="0"/>
            </a:endParaRP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Palatino Linotype" pitchFamily="18" charset="0"/>
            </a:endParaRPr>
          </a:p>
        </p:txBody>
      </p:sp>
      <p:pic>
        <p:nvPicPr>
          <p:cNvPr id="9220" name="Picture 7" descr="70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" b="6250"/>
          <a:stretch>
            <a:fillRect/>
          </a:stretch>
        </p:blipFill>
        <p:spPr bwMode="auto">
          <a:xfrm>
            <a:off x="50800" y="3971925"/>
            <a:ext cx="36576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657600"/>
            <a:ext cx="52800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105025" y="9525"/>
            <a:ext cx="6553200" cy="8509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Palatino Linotype" pitchFamily="18" charset="0"/>
              </a:rPr>
              <a:t>Pathogenesis </a:t>
            </a:r>
            <a:r>
              <a:rPr lang="en-US" sz="2800" dirty="0">
                <a:latin typeface="Palatino Linotype" pitchFamily="18" charset="0"/>
              </a:rPr>
              <a:t>of Acute </a:t>
            </a:r>
            <a:r>
              <a:rPr lang="en-US" sz="2800" dirty="0" smtClean="0">
                <a:latin typeface="Palatino Linotype" pitchFamily="18" charset="0"/>
              </a:rPr>
              <a:t>Appendicitis</a:t>
            </a:r>
            <a:endParaRPr lang="en-US" sz="2800" dirty="0">
              <a:latin typeface="Palatino Linotype" pitchFamily="18" charset="0"/>
            </a:endParaRPr>
          </a:p>
        </p:txBody>
      </p:sp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4629150" cy="6019800"/>
          </a:xfrm>
          <a:solidFill>
            <a:srgbClr val="FFFFFF"/>
          </a:solidFill>
        </p:spPr>
        <p:txBody>
          <a:bodyPr rtlCol="0"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Palatino Linotype" pitchFamily="18" charset="0"/>
              </a:rPr>
              <a:t>Lumen </a:t>
            </a:r>
            <a:r>
              <a:rPr lang="en-US" sz="1600" dirty="0">
                <a:latin typeface="Palatino Linotype" pitchFamily="18" charset="0"/>
              </a:rPr>
              <a:t>obstruction</a:t>
            </a:r>
            <a:r>
              <a:rPr lang="en-US" sz="1600" dirty="0" smtClean="0">
                <a:latin typeface="Palatino Linotype" pitchFamily="18" charset="0"/>
              </a:rPr>
              <a:t>:</a:t>
            </a:r>
            <a:endParaRPr lang="en-US" sz="1600" dirty="0">
              <a:latin typeface="Palatino Linotype" pitchFamily="18" charset="0"/>
            </a:endParaRPr>
          </a:p>
          <a:p>
            <a:pPr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dirty="0" err="1">
                <a:latin typeface="Palatino Linotype" pitchFamily="18" charset="0"/>
              </a:rPr>
              <a:t>Fecalith</a:t>
            </a:r>
            <a:r>
              <a:rPr lang="en-US" sz="1200" dirty="0">
                <a:latin typeface="Palatino Linotype" pitchFamily="18" charset="0"/>
              </a:rPr>
              <a:t> (a concretion of mucus, fecal matter, epithelium, and bacteria)</a:t>
            </a:r>
          </a:p>
          <a:p>
            <a:pPr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dirty="0">
                <a:latin typeface="Palatino Linotype" pitchFamily="18" charset="0"/>
              </a:rPr>
              <a:t>Lymphoid tissue hypertrophy</a:t>
            </a:r>
          </a:p>
          <a:p>
            <a:pPr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dirty="0">
                <a:latin typeface="Palatino Linotype" pitchFamily="18" charset="0"/>
              </a:rPr>
              <a:t>Foreign bodies (fruit seeds, etc.)</a:t>
            </a:r>
          </a:p>
          <a:p>
            <a:pPr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dirty="0">
                <a:latin typeface="Palatino Linotype" pitchFamily="18" charset="0"/>
              </a:rPr>
              <a:t>Parasites</a:t>
            </a:r>
          </a:p>
          <a:p>
            <a:pPr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dirty="0">
                <a:latin typeface="Palatino Linotype" pitchFamily="18" charset="0"/>
              </a:rPr>
              <a:t>Tumors</a:t>
            </a:r>
          </a:p>
          <a:p>
            <a:pPr lvl="1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dirty="0">
                <a:latin typeface="Palatino Linotype" pitchFamily="18" charset="0"/>
              </a:rPr>
              <a:t>Blind pouch-type obstruction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Palatino Linotype" pitchFamily="18" charset="0"/>
              </a:rPr>
              <a:t>Appendix </a:t>
            </a:r>
            <a:r>
              <a:rPr lang="en-US" sz="1600" dirty="0">
                <a:latin typeface="Palatino Linotype" pitchFamily="18" charset="0"/>
              </a:rPr>
              <a:t>distension due to continuous mucosal secretion: stimulates sympathetic nerve fibers leading to dull </a:t>
            </a:r>
            <a:r>
              <a:rPr lang="en-US" sz="1600" dirty="0" err="1">
                <a:latin typeface="Palatino Linotype" pitchFamily="18" charset="0"/>
              </a:rPr>
              <a:t>epigastric</a:t>
            </a:r>
            <a:r>
              <a:rPr lang="en-US" sz="1600" dirty="0">
                <a:latin typeface="Palatino Linotype" pitchFamily="18" charset="0"/>
              </a:rPr>
              <a:t> pain.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Palatino Linotype" pitchFamily="18" charset="0"/>
              </a:rPr>
              <a:t>Bacterial </a:t>
            </a:r>
            <a:r>
              <a:rPr lang="en-US" sz="1600" dirty="0">
                <a:latin typeface="Palatino Linotype" pitchFamily="18" charset="0"/>
              </a:rPr>
              <a:t>proliferation within the lumen causing increasing distension, inducing nausea, vomiting, and intensified visceral pain.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Palatino Linotype" pitchFamily="18" charset="0"/>
              </a:rPr>
              <a:t>Increasing </a:t>
            </a:r>
            <a:r>
              <a:rPr lang="en-US" sz="1600" dirty="0">
                <a:latin typeface="Palatino Linotype" pitchFamily="18" charset="0"/>
              </a:rPr>
              <a:t>intraluminal pressure disrupts blood flow through capillaries and </a:t>
            </a:r>
            <a:r>
              <a:rPr lang="en-US" sz="1600" dirty="0" err="1">
                <a:latin typeface="Palatino Linotype" pitchFamily="18" charset="0"/>
              </a:rPr>
              <a:t>venules</a:t>
            </a:r>
            <a:r>
              <a:rPr lang="en-US" sz="1600" dirty="0">
                <a:latin typeface="Palatino Linotype" pitchFamily="18" charset="0"/>
              </a:rPr>
              <a:t> - leading to arterial congestion.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Palatino Linotype" pitchFamily="18" charset="0"/>
              </a:rPr>
              <a:t>Mucosal </a:t>
            </a:r>
            <a:r>
              <a:rPr lang="en-US" sz="1600" dirty="0">
                <a:latin typeface="Palatino Linotype" pitchFamily="18" charset="0"/>
              </a:rPr>
              <a:t>injury and bacterial infiltration results in bacterial inflammation of the appendix wall layers.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Palatino Linotype" pitchFamily="18" charset="0"/>
              </a:rPr>
              <a:t>Inflammation </a:t>
            </a:r>
            <a:r>
              <a:rPr lang="en-US" sz="1600" dirty="0">
                <a:latin typeface="Palatino Linotype" pitchFamily="18" charset="0"/>
              </a:rPr>
              <a:t>of the parietal peritoneum results in localized pain in the lower right abdominal quadrant.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dirty="0" smtClean="0">
                <a:latin typeface="Palatino Linotype" pitchFamily="18" charset="0"/>
              </a:rPr>
              <a:t>Gangrene </a:t>
            </a:r>
            <a:r>
              <a:rPr lang="en-US" sz="1600" dirty="0">
                <a:latin typeface="Palatino Linotype" pitchFamily="18" charset="0"/>
              </a:rPr>
              <a:t>and perforation at the base (within the first 18-36h): temporary pain reduction followed by the onset of acute abdomen.</a:t>
            </a:r>
            <a:endParaRPr lang="en-US" sz="1600" dirty="0" smtClean="0">
              <a:latin typeface="Palatino Linotype" pitchFamily="18" charset="0"/>
            </a:endParaRPr>
          </a:p>
        </p:txBody>
      </p:sp>
      <p:pic>
        <p:nvPicPr>
          <p:cNvPr id="10244" name="Picture 10" descr="Appendix, Appendicitis and Appendicectomy | Epomedic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933950"/>
            <a:ext cx="447992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8" descr="Appendicitis - Gastrointestinal Disorders - MSD Manual Professional Edi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4557713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6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6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6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6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6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6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6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6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6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6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6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6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6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6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6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6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6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6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6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6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6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6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6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6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590800" y="76200"/>
            <a:ext cx="6096000" cy="609600"/>
          </a:xfrm>
        </p:spPr>
        <p:txBody>
          <a:bodyPr/>
          <a:lstStyle/>
          <a:p>
            <a:pPr algn="ctr" eaLnBrk="1" hangingPunct="1"/>
            <a:r>
              <a:rPr lang="en-US" sz="2800" dirty="0" smtClean="0">
                <a:latin typeface="Palatino Linotype" pitchFamily="18" charset="0"/>
              </a:rPr>
              <a:t>Acute Appendicitis Patterns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9325"/>
            <a:ext cx="2925763" cy="197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6019800" y="868363"/>
            <a:ext cx="3124200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Sparse </a:t>
            </a:r>
            <a:r>
              <a:rPr lang="en-US" sz="1400" dirty="0" err="1" smtClean="0">
                <a:latin typeface="Palatino Linotype" pitchFamily="18" charset="0"/>
              </a:rPr>
              <a:t>neutrophilic</a:t>
            </a:r>
            <a:r>
              <a:rPr lang="en-US" sz="1400" dirty="0" smtClean="0">
                <a:latin typeface="Palatino Linotype" pitchFamily="18" charset="0"/>
              </a:rPr>
              <a:t> infiltration through mucosa, </a:t>
            </a:r>
            <a:r>
              <a:rPr lang="en-US" sz="1400" dirty="0" err="1" smtClean="0">
                <a:latin typeface="Palatino Linotype" pitchFamily="18" charset="0"/>
              </a:rPr>
              <a:t>submucosa</a:t>
            </a:r>
            <a:r>
              <a:rPr lang="en-US" sz="1400" dirty="0" smtClean="0">
                <a:latin typeface="Palatino Linotype" pitchFamily="18" charset="0"/>
              </a:rPr>
              <a:t>, and muscularis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Mucosal ulcerations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400" dirty="0" err="1" smtClean="0">
                <a:latin typeface="Palatino Linotype" pitchFamily="18" charset="0"/>
              </a:rPr>
              <a:t>Subserosal</a:t>
            </a:r>
            <a:r>
              <a:rPr lang="en-US" sz="1400" dirty="0" smtClean="0">
                <a:latin typeface="Palatino Linotype" pitchFamily="18" charset="0"/>
              </a:rPr>
              <a:t> blood vessels hyperemic + </a:t>
            </a:r>
            <a:r>
              <a:rPr lang="en-US" sz="1400" dirty="0" err="1" smtClean="0">
                <a:latin typeface="Palatino Linotype" pitchFamily="18" charset="0"/>
              </a:rPr>
              <a:t>neutrophilic</a:t>
            </a:r>
            <a:r>
              <a:rPr lang="en-US" sz="1400" dirty="0" smtClean="0">
                <a:latin typeface="Palatino Linotype" pitchFamily="18" charset="0"/>
              </a:rPr>
              <a:t> emigration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Serosa: hyperemic, turbid, granular, reddish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APPENDICITIS ACUTA CATARHALIS (40%)</a:t>
            </a:r>
            <a:endParaRPr lang="en-US" sz="1400" dirty="0">
              <a:latin typeface="Palatino Linotype" pitchFamily="18" charset="0"/>
            </a:endParaRPr>
          </a:p>
        </p:txBody>
      </p:sp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338" y="828675"/>
            <a:ext cx="2925762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41775"/>
            <a:ext cx="3898900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1" name="TextBox 5"/>
          <p:cNvSpPr txBox="1">
            <a:spLocks noChangeArrowheads="1"/>
          </p:cNvSpPr>
          <p:nvPr/>
        </p:nvSpPr>
        <p:spPr bwMode="auto">
          <a:xfrm>
            <a:off x="4343400" y="4783138"/>
            <a:ext cx="4343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Wingdings" pitchFamily="2" charset="2"/>
              <a:buChar char="Ø"/>
            </a:pPr>
            <a:endParaRPr lang="en-US" sz="1400" dirty="0" smtClean="0">
              <a:latin typeface="Palatino Linotyp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Neutrophils infiltrate the entire wall.</a:t>
            </a:r>
          </a:p>
          <a:p>
            <a:pPr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Serosa: cloudy, with fibrin deposits, without necrosis.</a:t>
            </a:r>
          </a:p>
          <a:p>
            <a:pPr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APPENDICITIS ACUTA PHLEGMONOSA (50%)</a:t>
            </a:r>
            <a:endParaRPr lang="en-US" sz="14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381000"/>
            <a:ext cx="2195512" cy="227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5486400" y="501650"/>
            <a:ext cx="32004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Mucosa: necrosis and ulceration, covered by a thick layer of </a:t>
            </a:r>
            <a:r>
              <a:rPr lang="en-US" sz="1400" dirty="0" err="1" smtClean="0">
                <a:latin typeface="Palatino Linotype" pitchFamily="18" charset="0"/>
              </a:rPr>
              <a:t>fibropurulent</a:t>
            </a:r>
            <a:r>
              <a:rPr lang="en-US" sz="1400" dirty="0" smtClean="0">
                <a:latin typeface="Palatino Linotype" pitchFamily="18" charset="0"/>
              </a:rPr>
              <a:t> exudate.</a:t>
            </a:r>
          </a:p>
          <a:p>
            <a:pPr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Appendix wall: abscesses.</a:t>
            </a:r>
          </a:p>
          <a:p>
            <a:pPr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Vascular thrombosis leading to greenish-reddish gangrenous necrosis of the entire wall up to the serosa.</a:t>
            </a:r>
          </a:p>
          <a:p>
            <a:pPr>
              <a:buFont typeface="Wingdings" pitchFamily="2" charset="2"/>
              <a:buChar char="Ø"/>
            </a:pPr>
            <a:r>
              <a:rPr lang="en-US" sz="1400" dirty="0" smtClean="0">
                <a:latin typeface="Palatino Linotype" pitchFamily="18" charset="0"/>
              </a:rPr>
              <a:t>GANGRENOUS APPENDICITIS (9.5%)</a:t>
            </a:r>
            <a:endParaRPr lang="en-US" sz="1400" dirty="0">
              <a:latin typeface="Palatino Linotype" pitchFamily="18" charset="0"/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275" y="357188"/>
            <a:ext cx="2743200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3" y="3249613"/>
            <a:ext cx="4938712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0" y="3425825"/>
            <a:ext cx="4495800" cy="52322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285750" indent="-285750" eaLnBrk="0" hangingPunct="0">
              <a:buFont typeface="Wingdings" pitchFamily="2" charset="2"/>
              <a:buChar char="Ø"/>
              <a:defRPr/>
            </a:pPr>
            <a:r>
              <a:rPr lang="sr-Latn-RS" sz="1400" b="1" dirty="0">
                <a:latin typeface="Palatino Linotype" pitchFamily="18" charset="0"/>
                <a:cs typeface="+mn-cs"/>
              </a:rPr>
              <a:t>APPENDICITIS ACUTA GANGRENOSA-PERFORATIVA (5-45%)</a:t>
            </a:r>
            <a:endParaRPr lang="en-US" sz="1400" dirty="0">
              <a:latin typeface="Palatino Linotype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emplate">
  <a:themeElements>
    <a:clrScheme name="">
      <a:dk1>
        <a:srgbClr val="4D4D4D"/>
      </a:dk1>
      <a:lt1>
        <a:srgbClr val="FFFFFF"/>
      </a:lt1>
      <a:dk2>
        <a:srgbClr val="000000"/>
      </a:dk2>
      <a:lt2>
        <a:srgbClr val="858800"/>
      </a:lt2>
      <a:accent1>
        <a:srgbClr val="015219"/>
      </a:accent1>
      <a:accent2>
        <a:srgbClr val="A9C42B"/>
      </a:accent2>
      <a:accent3>
        <a:srgbClr val="FFFFFF"/>
      </a:accent3>
      <a:accent4>
        <a:srgbClr val="404040"/>
      </a:accent4>
      <a:accent5>
        <a:srgbClr val="AAB3AB"/>
      </a:accent5>
      <a:accent6>
        <a:srgbClr val="99B126"/>
      </a:accent6>
      <a:hlink>
        <a:srgbClr val="A1B5DD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6E6046"/>
        </a:lt2>
        <a:accent1>
          <a:srgbClr val="B69E77"/>
        </a:accent1>
        <a:accent2>
          <a:srgbClr val="9E280E"/>
        </a:accent2>
        <a:accent3>
          <a:srgbClr val="FFFFFF"/>
        </a:accent3>
        <a:accent4>
          <a:srgbClr val="404040"/>
        </a:accent4>
        <a:accent5>
          <a:srgbClr val="D7CCBD"/>
        </a:accent5>
        <a:accent6>
          <a:srgbClr val="8F230C"/>
        </a:accent6>
        <a:hlink>
          <a:srgbClr val="FFC6A4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6E6046"/>
        </a:lt2>
        <a:accent1>
          <a:srgbClr val="B69E77"/>
        </a:accent1>
        <a:accent2>
          <a:srgbClr val="9E280E"/>
        </a:accent2>
        <a:accent3>
          <a:srgbClr val="FFFFFF"/>
        </a:accent3>
        <a:accent4>
          <a:srgbClr val="404040"/>
        </a:accent4>
        <a:accent5>
          <a:srgbClr val="D7CCBD"/>
        </a:accent5>
        <a:accent6>
          <a:srgbClr val="8F230C"/>
        </a:accent6>
        <a:hlink>
          <a:srgbClr val="E1C6A4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532F3C"/>
        </a:lt2>
        <a:accent1>
          <a:srgbClr val="CDC09A"/>
        </a:accent1>
        <a:accent2>
          <a:srgbClr val="AC9F55"/>
        </a:accent2>
        <a:accent3>
          <a:srgbClr val="FFFFFF"/>
        </a:accent3>
        <a:accent4>
          <a:srgbClr val="404040"/>
        </a:accent4>
        <a:accent5>
          <a:srgbClr val="E3DCCA"/>
        </a:accent5>
        <a:accent6>
          <a:srgbClr val="9B904C"/>
        </a:accent6>
        <a:hlink>
          <a:srgbClr val="DBD3C7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064300"/>
        </a:lt2>
        <a:accent1>
          <a:srgbClr val="AC927F"/>
        </a:accent1>
        <a:accent2>
          <a:srgbClr val="3AAE00"/>
        </a:accent2>
        <a:accent3>
          <a:srgbClr val="FFFFFF"/>
        </a:accent3>
        <a:accent4>
          <a:srgbClr val="404040"/>
        </a:accent4>
        <a:accent5>
          <a:srgbClr val="D2C7C0"/>
        </a:accent5>
        <a:accent6>
          <a:srgbClr val="349D00"/>
        </a:accent6>
        <a:hlink>
          <a:srgbClr val="D2B8A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033100"/>
        </a:lt2>
        <a:accent1>
          <a:srgbClr val="2F9400"/>
        </a:accent1>
        <a:accent2>
          <a:srgbClr val="6C838B"/>
        </a:accent2>
        <a:accent3>
          <a:srgbClr val="FFFFFF"/>
        </a:accent3>
        <a:accent4>
          <a:srgbClr val="404040"/>
        </a:accent4>
        <a:accent5>
          <a:srgbClr val="ADC8AA"/>
        </a:accent5>
        <a:accent6>
          <a:srgbClr val="61767D"/>
        </a:accent6>
        <a:hlink>
          <a:srgbClr val="996E68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063B00"/>
        </a:lt2>
        <a:accent1>
          <a:srgbClr val="33A800"/>
        </a:accent1>
        <a:accent2>
          <a:srgbClr val="B26D33"/>
        </a:accent2>
        <a:accent3>
          <a:srgbClr val="FFFFFF"/>
        </a:accent3>
        <a:accent4>
          <a:srgbClr val="404040"/>
        </a:accent4>
        <a:accent5>
          <a:srgbClr val="ADD1AA"/>
        </a:accent5>
        <a:accent6>
          <a:srgbClr val="A1622D"/>
        </a:accent6>
        <a:hlink>
          <a:srgbClr val="CE793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224700"/>
        </a:lt2>
        <a:accent1>
          <a:srgbClr val="68A500"/>
        </a:accent1>
        <a:accent2>
          <a:srgbClr val="8CB400"/>
        </a:accent2>
        <a:accent3>
          <a:srgbClr val="FFFFFF"/>
        </a:accent3>
        <a:accent4>
          <a:srgbClr val="404040"/>
        </a:accent4>
        <a:accent5>
          <a:srgbClr val="B9CFAA"/>
        </a:accent5>
        <a:accent6>
          <a:srgbClr val="7EA300"/>
        </a:accent6>
        <a:hlink>
          <a:srgbClr val="DC888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224700"/>
        </a:lt2>
        <a:accent1>
          <a:srgbClr val="68A500"/>
        </a:accent1>
        <a:accent2>
          <a:srgbClr val="8CB400"/>
        </a:accent2>
        <a:accent3>
          <a:srgbClr val="FFFFFF"/>
        </a:accent3>
        <a:accent4>
          <a:srgbClr val="404040"/>
        </a:accent4>
        <a:accent5>
          <a:srgbClr val="B9CFAA"/>
        </a:accent5>
        <a:accent6>
          <a:srgbClr val="7EA300"/>
        </a:accent6>
        <a:hlink>
          <a:srgbClr val="C0C42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265400"/>
        </a:lt2>
        <a:accent1>
          <a:srgbClr val="37A091"/>
        </a:accent1>
        <a:accent2>
          <a:srgbClr val="CC8587"/>
        </a:accent2>
        <a:accent3>
          <a:srgbClr val="FFFFFF"/>
        </a:accent3>
        <a:accent4>
          <a:srgbClr val="404040"/>
        </a:accent4>
        <a:accent5>
          <a:srgbClr val="AECDC7"/>
        </a:accent5>
        <a:accent6>
          <a:srgbClr val="B9787A"/>
        </a:accent6>
        <a:hlink>
          <a:srgbClr val="FCE46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000000"/>
        </a:dk2>
        <a:lt2>
          <a:srgbClr val="546715"/>
        </a:lt2>
        <a:accent1>
          <a:srgbClr val="EF733A"/>
        </a:accent1>
        <a:accent2>
          <a:srgbClr val="C1D72E"/>
        </a:accent2>
        <a:accent3>
          <a:srgbClr val="FFFFFF"/>
        </a:accent3>
        <a:accent4>
          <a:srgbClr val="404040"/>
        </a:accent4>
        <a:accent5>
          <a:srgbClr val="F6BCAE"/>
        </a:accent5>
        <a:accent6>
          <a:srgbClr val="AFC329"/>
        </a:accent6>
        <a:hlink>
          <a:srgbClr val="F1954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000000"/>
        </a:dk2>
        <a:lt2>
          <a:srgbClr val="406910"/>
        </a:lt2>
        <a:accent1>
          <a:srgbClr val="D04611"/>
        </a:accent1>
        <a:accent2>
          <a:srgbClr val="77BB0F"/>
        </a:accent2>
        <a:accent3>
          <a:srgbClr val="FFFFFF"/>
        </a:accent3>
        <a:accent4>
          <a:srgbClr val="404040"/>
        </a:accent4>
        <a:accent5>
          <a:srgbClr val="E4B0AA"/>
        </a:accent5>
        <a:accent6>
          <a:srgbClr val="6BA90C"/>
        </a:accent6>
        <a:hlink>
          <a:srgbClr val="6CA2C7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2">
        <a:dk1>
          <a:srgbClr val="4D4D4D"/>
        </a:dk1>
        <a:lt1>
          <a:srgbClr val="FFFFFF"/>
        </a:lt1>
        <a:dk2>
          <a:srgbClr val="000000"/>
        </a:dk2>
        <a:lt2>
          <a:srgbClr val="506314"/>
        </a:lt2>
        <a:accent1>
          <a:srgbClr val="C0D532"/>
        </a:accent1>
        <a:accent2>
          <a:srgbClr val="7F9D1E"/>
        </a:accent2>
        <a:accent3>
          <a:srgbClr val="FFFFFF"/>
        </a:accent3>
        <a:accent4>
          <a:srgbClr val="404040"/>
        </a:accent4>
        <a:accent5>
          <a:srgbClr val="DCE7AD"/>
        </a:accent5>
        <a:accent6>
          <a:srgbClr val="728E1A"/>
        </a:accent6>
        <a:hlink>
          <a:srgbClr val="A5A5A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3">
        <a:dk1>
          <a:srgbClr val="4D4D4D"/>
        </a:dk1>
        <a:lt1>
          <a:srgbClr val="FFFFFF"/>
        </a:lt1>
        <a:dk2>
          <a:srgbClr val="000000"/>
        </a:dk2>
        <a:lt2>
          <a:srgbClr val="506314"/>
        </a:lt2>
        <a:accent1>
          <a:srgbClr val="C0D532"/>
        </a:accent1>
        <a:accent2>
          <a:srgbClr val="7F9D1E"/>
        </a:accent2>
        <a:accent3>
          <a:srgbClr val="FFFFFF"/>
        </a:accent3>
        <a:accent4>
          <a:srgbClr val="404040"/>
        </a:accent4>
        <a:accent5>
          <a:srgbClr val="DCE7AD"/>
        </a:accent5>
        <a:accent6>
          <a:srgbClr val="728E1A"/>
        </a:accent6>
        <a:hlink>
          <a:srgbClr val="33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4">
        <a:dk1>
          <a:srgbClr val="4D4D4D"/>
        </a:dk1>
        <a:lt1>
          <a:srgbClr val="FFFFFF"/>
        </a:lt1>
        <a:dk2>
          <a:srgbClr val="000000"/>
        </a:dk2>
        <a:lt2>
          <a:srgbClr val="506314"/>
        </a:lt2>
        <a:accent1>
          <a:srgbClr val="C0D532"/>
        </a:accent1>
        <a:accent2>
          <a:srgbClr val="7F9D1E"/>
        </a:accent2>
        <a:accent3>
          <a:srgbClr val="FFFFFF"/>
        </a:accent3>
        <a:accent4>
          <a:srgbClr val="404040"/>
        </a:accent4>
        <a:accent5>
          <a:srgbClr val="DCE7AD"/>
        </a:accent5>
        <a:accent6>
          <a:srgbClr val="728E1A"/>
        </a:accent6>
        <a:hlink>
          <a:srgbClr val="8CA824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5">
        <a:dk1>
          <a:srgbClr val="4D4D4D"/>
        </a:dk1>
        <a:lt1>
          <a:srgbClr val="FFFFFF"/>
        </a:lt1>
        <a:dk2>
          <a:srgbClr val="000000"/>
        </a:dk2>
        <a:lt2>
          <a:srgbClr val="197B00"/>
        </a:lt2>
        <a:accent1>
          <a:srgbClr val="407400"/>
        </a:accent1>
        <a:accent2>
          <a:srgbClr val="A1E451"/>
        </a:accent2>
        <a:accent3>
          <a:srgbClr val="FFFFFF"/>
        </a:accent3>
        <a:accent4>
          <a:srgbClr val="404040"/>
        </a:accent4>
        <a:accent5>
          <a:srgbClr val="AFBCAA"/>
        </a:accent5>
        <a:accent6>
          <a:srgbClr val="91CF49"/>
        </a:accent6>
        <a:hlink>
          <a:srgbClr val="339A0E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6">
        <a:dk1>
          <a:srgbClr val="4D4D4D"/>
        </a:dk1>
        <a:lt1>
          <a:srgbClr val="FFFFFF"/>
        </a:lt1>
        <a:dk2>
          <a:srgbClr val="000000"/>
        </a:dk2>
        <a:lt2>
          <a:srgbClr val="2B7425"/>
        </a:lt2>
        <a:accent1>
          <a:srgbClr val="94D723"/>
        </a:accent1>
        <a:accent2>
          <a:srgbClr val="4D8011"/>
        </a:accent2>
        <a:accent3>
          <a:srgbClr val="FFFFFF"/>
        </a:accent3>
        <a:accent4>
          <a:srgbClr val="404040"/>
        </a:accent4>
        <a:accent5>
          <a:srgbClr val="C8E8AC"/>
        </a:accent5>
        <a:accent6>
          <a:srgbClr val="45730E"/>
        </a:accent6>
        <a:hlink>
          <a:srgbClr val="A3C5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app</Template>
  <TotalTime>4043</TotalTime>
  <Words>2909</Words>
  <Application>Microsoft Office PowerPoint</Application>
  <PresentationFormat>On-screen Show (4:3)</PresentationFormat>
  <Paragraphs>440</Paragraphs>
  <Slides>54</Slides>
  <Notes>4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template</vt:lpstr>
      <vt:lpstr>surgery of the appendix</vt:lpstr>
      <vt:lpstr>APPENDIX VERMIFORMIS </vt:lpstr>
      <vt:lpstr>APPENDIX VERMIFORMIS </vt:lpstr>
      <vt:lpstr>Appendix Anatomy</vt:lpstr>
      <vt:lpstr>APPENDIX VERMIFORMIS</vt:lpstr>
      <vt:lpstr>Acute Appendicitis</vt:lpstr>
      <vt:lpstr>Pathogenesis of Acute Appendicitis</vt:lpstr>
      <vt:lpstr>Acute Appendicitis Patterns</vt:lpstr>
      <vt:lpstr>PowerPoint Presentation</vt:lpstr>
      <vt:lpstr>Clinical Picture of Acute Appendicitis</vt:lpstr>
      <vt:lpstr>Physical Examination - Inspection</vt:lpstr>
      <vt:lpstr>Physical Examination - Palpation</vt:lpstr>
      <vt:lpstr>Physical Examination - Palpation</vt:lpstr>
      <vt:lpstr>Blumberg's Sign in Abdominal Examination </vt:lpstr>
      <vt:lpstr>Rovsing's Sign in Appendicitis</vt:lpstr>
      <vt:lpstr>Grosman's Sign</vt:lpstr>
      <vt:lpstr>Kriger's (Iliopsoas) Sign</vt:lpstr>
      <vt:lpstr>Obturator Test:</vt:lpstr>
      <vt:lpstr>Owing's Sign</vt:lpstr>
      <vt:lpstr>Douglas's Sign</vt:lpstr>
      <vt:lpstr>Physical Examination Findings in Appendicitis</vt:lpstr>
      <vt:lpstr>Laboratory Findings in Acute Appendicitis</vt:lpstr>
      <vt:lpstr>Alvarado Scoring System for Acute Appendicitis</vt:lpstr>
      <vt:lpstr> AIRS Scoring System for Acute Appendicitis</vt:lpstr>
      <vt:lpstr>Radiographic Diagnosis in Acute Appendicitis</vt:lpstr>
      <vt:lpstr>Abdominal Ultrasound in Acute Appendicitis</vt:lpstr>
      <vt:lpstr>CT Abdomen in Acute Appendicitis</vt:lpstr>
      <vt:lpstr>Differential Diagnosis in Appendicitis</vt:lpstr>
      <vt:lpstr>Complications of Acute Appendicitis</vt:lpstr>
      <vt:lpstr>Peritonitis</vt:lpstr>
      <vt:lpstr>Clinical Manifestations of Peritonitis</vt:lpstr>
      <vt:lpstr>Appendicular Infiltrate</vt:lpstr>
      <vt:lpstr>Appendicular Abscess</vt:lpstr>
      <vt:lpstr>Distant Septic Complications</vt:lpstr>
      <vt:lpstr>Acute Appendicitis Treatment</vt:lpstr>
      <vt:lpstr>Conservative Treatment for Appendicitis </vt:lpstr>
      <vt:lpstr>APPENDIX VERMIFORMIS </vt:lpstr>
      <vt:lpstr>APPENDIX VERMIFORMIS </vt:lpstr>
      <vt:lpstr>APPENDIX VERMIFORMIS </vt:lpstr>
      <vt:lpstr>APPENDIX VERMIFORMIS </vt:lpstr>
      <vt:lpstr>APPENDIX VERMIFORMIS </vt:lpstr>
      <vt:lpstr>APPENDIX VERMIFORMIS </vt:lpstr>
      <vt:lpstr>APPENDIX VERMIFORMIS </vt:lpstr>
      <vt:lpstr>APPENDIX VERMIFORMIS </vt:lpstr>
      <vt:lpstr>Acute Appendicitis in Pregnancy</vt:lpstr>
      <vt:lpstr>Acute Appendicitis in the Elderly</vt:lpstr>
      <vt:lpstr>Early Postoperative Complications</vt:lpstr>
      <vt:lpstr>Surgical Wound Complications </vt:lpstr>
      <vt:lpstr>Surgical Wound Infection</vt:lpstr>
      <vt:lpstr>Tumors of the Appendix </vt:lpstr>
      <vt:lpstr>Carcinoid</vt:lpstr>
      <vt:lpstr>Adenocarcinoma of the Appendix</vt:lpstr>
      <vt:lpstr>Mucocoele of the Appendix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vekac</dc:title>
  <dc:creator>Korisnik</dc:creator>
  <cp:lastModifiedBy>abc</cp:lastModifiedBy>
  <cp:revision>175</cp:revision>
  <dcterms:created xsi:type="dcterms:W3CDTF">2009-03-14T13:01:54Z</dcterms:created>
  <dcterms:modified xsi:type="dcterms:W3CDTF">2023-09-04T19:56:55Z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TC102862081033</vt:lpwstr>
  </property>
</Properties>
</file>